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96" r:id="rId32"/>
    <p:sldId id="289" r:id="rId33"/>
    <p:sldId id="290" r:id="rId34"/>
    <p:sldId id="291" r:id="rId35"/>
    <p:sldId id="292" r:id="rId36"/>
    <p:sldId id="293" r:id="rId37"/>
    <p:sldId id="294" r:id="rId38"/>
    <p:sldId id="295"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Nunito" pitchFamily="2" charset="0"/>
      <p:regular r:id="rId45"/>
      <p:bold r:id="rId46"/>
      <p:italic r:id="rId47"/>
      <p:boldItalic r:id="rId48"/>
    </p:embeddedFont>
    <p:embeddedFont>
      <p:font typeface="Nunito ExtraBold" pitchFamily="2" charset="0"/>
      <p:bold r:id="rId49"/>
      <p:boldItalic r:id="rId50"/>
    </p:embeddedFont>
    <p:embeddedFont>
      <p:font typeface="Raleway ExtraBold" pitchFamily="2" charset="0"/>
      <p:bold r:id="rId51"/>
      <p:boldItalic r:id="rId52"/>
    </p:embeddedFont>
    <p:embeddedFont>
      <p:font typeface="Roboto Thin" panose="02000000000000000000" pitchFamily="2" charset="0"/>
      <p:regular r:id="rId53"/>
      <p:bold r:id="rId54"/>
      <p:italic r:id="rId55"/>
      <p:boldItalic r:id="rId56"/>
    </p:embeddedFont>
    <p:embeddedFont>
      <p:font typeface="Trebuchet MS" panose="020B0603020202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1" roundtripDataSignature="AMtx7mgF3FTZ8YSRKx+vCEsPn+xxoqvDQ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stin Blaise" initials="" lastIdx="2" clrIdx="0"/>
  <p:cmAuthor id="1" name="Aakansha Agarwala"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39D622-9F76-4B6B-BB31-29D4AE421571}">
  <a:tblStyle styleId="{4E39D622-9F76-4B6B-BB31-29D4AE42157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5F0E9"/>
          </a:solidFill>
        </a:fill>
      </a:tcStyle>
    </a:wholeTbl>
    <a:band1H>
      <a:tcTxStyle b="off" i="off"/>
      <a:tcStyle>
        <a:tcBdr/>
        <a:fill>
          <a:solidFill>
            <a:srgbClr val="EADFD0"/>
          </a:solidFill>
        </a:fill>
      </a:tcStyle>
    </a:band1H>
    <a:band2H>
      <a:tcTxStyle b="off" i="off"/>
      <a:tcStyle>
        <a:tcBdr/>
      </a:tcStyle>
    </a:band2H>
    <a:band1V>
      <a:tcTxStyle b="off" i="off"/>
      <a:tcStyle>
        <a:tcBdr/>
        <a:fill>
          <a:solidFill>
            <a:srgbClr val="EADFD0"/>
          </a:solidFill>
        </a:fill>
      </a:tcStyle>
    </a:band1V>
    <a:band2V>
      <a:tcTxStyle b="off" i="off"/>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ableStyles" Target="tableStyles.xml"/><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9-27T02:20:58.122" idx="1">
    <p:pos x="6000" y="0"/>
    <p:text>Need help making my image round please</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giqkAn4"/>
      </p:ext>
    </p:extLst>
  </p:cm>
  <p:cm authorId="1" dt="2022-09-27T02:20:58.122" idx="1">
    <p:pos x="6000" y="0"/>
    <p:text>Done</p:text>
    <p:extLst>
      <p:ext uri="{C676402C-5697-4E1C-873F-D02D1690AC5C}">
        <p15:threadingInfo xmlns:p15="http://schemas.microsoft.com/office/powerpoint/2012/main" timeZoneBias="0">
          <p15:parentCm authorId="0" idx="1"/>
        </p15:threadingInfo>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gx1r04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2-05-04T01:23:00.460" idx="2">
    <p:pos x="6000" y="0"/>
    <p:text>I Could use a review here. This is final version.</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gfvZhl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57c326deca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157c326deca_2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57c326deca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157c326deca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58a1286a9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158a1286a9c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5b51197387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15b51197387_6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2810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ff4efeab1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ff4efeab1b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ff4efeab1b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ff4efeab1b_2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58a1286a9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158a1286a9c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9"/>
        <p:cNvGrpSpPr/>
        <p:nvPr/>
      </p:nvGrpSpPr>
      <p:grpSpPr>
        <a:xfrm>
          <a:off x="0" y="0"/>
          <a:ext cx="0" cy="0"/>
          <a:chOff x="0" y="0"/>
          <a:chExt cx="0" cy="0"/>
        </a:xfrm>
      </p:grpSpPr>
      <p:sp>
        <p:nvSpPr>
          <p:cNvPr id="10" name="Google Shape;10;p33"/>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3"/>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3"/>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33"/>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 name="Google Shape;14;p3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42"/>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42"/>
          <p:cNvGrpSpPr/>
          <p:nvPr/>
        </p:nvGrpSpPr>
        <p:grpSpPr>
          <a:xfrm>
            <a:off x="5959222" y="4119576"/>
            <a:ext cx="2520951" cy="1024165"/>
            <a:chOff x="6917201" y="0"/>
            <a:chExt cx="2227776" cy="863400"/>
          </a:xfrm>
        </p:grpSpPr>
        <p:sp>
          <p:nvSpPr>
            <p:cNvPr id="112" name="Google Shape;112;p42"/>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2"/>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2"/>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 name="Google Shape;115;p42"/>
          <p:cNvGrpSpPr/>
          <p:nvPr/>
        </p:nvGrpSpPr>
        <p:grpSpPr>
          <a:xfrm>
            <a:off x="199149" y="2"/>
            <a:ext cx="2795413" cy="1083308"/>
            <a:chOff x="6917201" y="0"/>
            <a:chExt cx="2227776" cy="863400"/>
          </a:xfrm>
        </p:grpSpPr>
        <p:sp>
          <p:nvSpPr>
            <p:cNvPr id="116" name="Google Shape;116;p4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p42"/>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42"/>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SzPts val="1300"/>
              <a:buChar char="●"/>
              <a:defRPr/>
            </a:lvl1pPr>
            <a:lvl2pPr marL="914400" lvl="1" indent="-298450" algn="ctr">
              <a:lnSpc>
                <a:spcPct val="115000"/>
              </a:lnSpc>
              <a:spcBef>
                <a:spcPts val="0"/>
              </a:spcBef>
              <a:spcAft>
                <a:spcPts val="0"/>
              </a:spcAft>
              <a:buSzPts val="1100"/>
              <a:buChar char="○"/>
              <a:defRPr/>
            </a:lvl2pPr>
            <a:lvl3pPr marL="1371600" lvl="2" indent="-298450" algn="ctr">
              <a:lnSpc>
                <a:spcPct val="115000"/>
              </a:lnSpc>
              <a:spcBef>
                <a:spcPts val="0"/>
              </a:spcBef>
              <a:spcAft>
                <a:spcPts val="0"/>
              </a:spcAft>
              <a:buSzPts val="1100"/>
              <a:buChar char="■"/>
              <a:defRPr/>
            </a:lvl3pPr>
            <a:lvl4pPr marL="1828800" lvl="3" indent="-298450" algn="ctr">
              <a:lnSpc>
                <a:spcPct val="115000"/>
              </a:lnSpc>
              <a:spcBef>
                <a:spcPts val="0"/>
              </a:spcBef>
              <a:spcAft>
                <a:spcPts val="0"/>
              </a:spcAft>
              <a:buSzPts val="1100"/>
              <a:buChar char="●"/>
              <a:defRPr/>
            </a:lvl4pPr>
            <a:lvl5pPr marL="2286000" lvl="4" indent="-298450" algn="ctr">
              <a:lnSpc>
                <a:spcPct val="115000"/>
              </a:lnSpc>
              <a:spcBef>
                <a:spcPts val="0"/>
              </a:spcBef>
              <a:spcAft>
                <a:spcPts val="0"/>
              </a:spcAft>
              <a:buSzPts val="1100"/>
              <a:buChar char="○"/>
              <a:defRPr/>
            </a:lvl5pPr>
            <a:lvl6pPr marL="2743200" lvl="5" indent="-298450" algn="ctr">
              <a:lnSpc>
                <a:spcPct val="115000"/>
              </a:lnSpc>
              <a:spcBef>
                <a:spcPts val="0"/>
              </a:spcBef>
              <a:spcAft>
                <a:spcPts val="0"/>
              </a:spcAft>
              <a:buSzPts val="1100"/>
              <a:buChar char="■"/>
              <a:defRPr/>
            </a:lvl6pPr>
            <a:lvl7pPr marL="3200400" lvl="6" indent="-298450" algn="ctr">
              <a:lnSpc>
                <a:spcPct val="115000"/>
              </a:lnSpc>
              <a:spcBef>
                <a:spcPts val="0"/>
              </a:spcBef>
              <a:spcAft>
                <a:spcPts val="0"/>
              </a:spcAft>
              <a:buSzPts val="1100"/>
              <a:buChar char="●"/>
              <a:defRPr/>
            </a:lvl7pPr>
            <a:lvl8pPr marL="3657600" lvl="7" indent="-298450" algn="ctr">
              <a:lnSpc>
                <a:spcPct val="115000"/>
              </a:lnSpc>
              <a:spcBef>
                <a:spcPts val="0"/>
              </a:spcBef>
              <a:spcAft>
                <a:spcPts val="0"/>
              </a:spcAft>
              <a:buSzPts val="1100"/>
              <a:buChar char="○"/>
              <a:defRPr/>
            </a:lvl8pPr>
            <a:lvl9pPr marL="4114800" lvl="8" indent="-298450" algn="ctr">
              <a:lnSpc>
                <a:spcPct val="115000"/>
              </a:lnSpc>
              <a:spcBef>
                <a:spcPts val="0"/>
              </a:spcBef>
              <a:spcAft>
                <a:spcPts val="0"/>
              </a:spcAft>
              <a:buSzPts val="1100"/>
              <a:buChar char="■"/>
              <a:defRPr/>
            </a:lvl9pPr>
          </a:lstStyle>
          <a:p>
            <a:endParaRPr/>
          </a:p>
        </p:txBody>
      </p:sp>
      <p:sp>
        <p:nvSpPr>
          <p:cNvPr id="121" name="Google Shape;121;p4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4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5"/>
        <p:cNvGrpSpPr/>
        <p:nvPr/>
      </p:nvGrpSpPr>
      <p:grpSpPr>
        <a:xfrm>
          <a:off x="0" y="0"/>
          <a:ext cx="0" cy="0"/>
          <a:chOff x="0" y="0"/>
          <a:chExt cx="0" cy="0"/>
        </a:xfrm>
      </p:grpSpPr>
      <p:sp>
        <p:nvSpPr>
          <p:cNvPr id="16" name="Google Shape;16;p3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4"/>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0" name="Google Shape;20;p34"/>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1" name="Google Shape;21;p34"/>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2" name="Google Shape;22;p3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23"/>
        <p:cNvGrpSpPr/>
        <p:nvPr/>
      </p:nvGrpSpPr>
      <p:grpSpPr>
        <a:xfrm>
          <a:off x="0" y="0"/>
          <a:ext cx="0" cy="0"/>
          <a:chOff x="0" y="0"/>
          <a:chExt cx="0" cy="0"/>
        </a:xfrm>
      </p:grpSpPr>
      <p:sp>
        <p:nvSpPr>
          <p:cNvPr id="24" name="Google Shape;24;p35"/>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5"/>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5"/>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5"/>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 name="Google Shape;28;p35"/>
          <p:cNvGrpSpPr/>
          <p:nvPr/>
        </p:nvGrpSpPr>
        <p:grpSpPr>
          <a:xfrm>
            <a:off x="255200" y="592"/>
            <a:ext cx="2250363" cy="1044300"/>
            <a:chOff x="255200" y="592"/>
            <a:chExt cx="2250363" cy="1044300"/>
          </a:xfrm>
        </p:grpSpPr>
        <p:sp>
          <p:nvSpPr>
            <p:cNvPr id="29" name="Google Shape;29;p35"/>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5"/>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5"/>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 name="Google Shape;32;p35"/>
          <p:cNvGrpSpPr/>
          <p:nvPr/>
        </p:nvGrpSpPr>
        <p:grpSpPr>
          <a:xfrm>
            <a:off x="905395" y="592"/>
            <a:ext cx="2250363" cy="1044300"/>
            <a:chOff x="905395" y="592"/>
            <a:chExt cx="2250363" cy="1044300"/>
          </a:xfrm>
        </p:grpSpPr>
        <p:sp>
          <p:nvSpPr>
            <p:cNvPr id="33" name="Google Shape;33;p35"/>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5"/>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5"/>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 name="Google Shape;36;p35"/>
          <p:cNvGrpSpPr/>
          <p:nvPr/>
        </p:nvGrpSpPr>
        <p:grpSpPr>
          <a:xfrm>
            <a:off x="7057468" y="5088"/>
            <a:ext cx="1851281" cy="752108"/>
            <a:chOff x="6917201" y="0"/>
            <a:chExt cx="2227776" cy="863400"/>
          </a:xfrm>
        </p:grpSpPr>
        <p:sp>
          <p:nvSpPr>
            <p:cNvPr id="37" name="Google Shape;37;p3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40;p35"/>
          <p:cNvGrpSpPr/>
          <p:nvPr/>
        </p:nvGrpSpPr>
        <p:grpSpPr>
          <a:xfrm>
            <a:off x="6553032" y="4217852"/>
            <a:ext cx="2389067" cy="925737"/>
            <a:chOff x="6917201" y="0"/>
            <a:chExt cx="2227776" cy="863400"/>
          </a:xfrm>
        </p:grpSpPr>
        <p:sp>
          <p:nvSpPr>
            <p:cNvPr id="41" name="Google Shape;41;p35"/>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5"/>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5"/>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 name="Google Shape;44;p35"/>
          <p:cNvGrpSpPr/>
          <p:nvPr/>
        </p:nvGrpSpPr>
        <p:grpSpPr>
          <a:xfrm>
            <a:off x="199149" y="4055652"/>
            <a:ext cx="2795413" cy="1083308"/>
            <a:chOff x="6917201" y="0"/>
            <a:chExt cx="2227776" cy="863400"/>
          </a:xfrm>
        </p:grpSpPr>
        <p:sp>
          <p:nvSpPr>
            <p:cNvPr id="45" name="Google Shape;45;p35"/>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5"/>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35"/>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48;p35"/>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49" name="Google Shape;49;p35"/>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50" name="Google Shape;50;p3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51"/>
        <p:cNvGrpSpPr/>
        <p:nvPr/>
      </p:nvGrpSpPr>
      <p:grpSpPr>
        <a:xfrm>
          <a:off x="0" y="0"/>
          <a:ext cx="0" cy="0"/>
          <a:chOff x="0" y="0"/>
          <a:chExt cx="0" cy="0"/>
        </a:xfrm>
      </p:grpSpPr>
      <p:sp>
        <p:nvSpPr>
          <p:cNvPr id="52" name="Google Shape;52;p36"/>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 name="Google Shape;53;p36"/>
          <p:cNvGrpSpPr/>
          <p:nvPr/>
        </p:nvGrpSpPr>
        <p:grpSpPr>
          <a:xfrm>
            <a:off x="5594191" y="3961115"/>
            <a:ext cx="2910144" cy="1182340"/>
            <a:chOff x="6917201" y="0"/>
            <a:chExt cx="2227776" cy="863400"/>
          </a:xfrm>
        </p:grpSpPr>
        <p:sp>
          <p:nvSpPr>
            <p:cNvPr id="54" name="Google Shape;54;p36"/>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6"/>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6"/>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 name="Google Shape;57;p36"/>
          <p:cNvGrpSpPr/>
          <p:nvPr/>
        </p:nvGrpSpPr>
        <p:grpSpPr>
          <a:xfrm>
            <a:off x="199149" y="2"/>
            <a:ext cx="2795413" cy="1083308"/>
            <a:chOff x="6917201" y="0"/>
            <a:chExt cx="2227776" cy="863400"/>
          </a:xfrm>
        </p:grpSpPr>
        <p:sp>
          <p:nvSpPr>
            <p:cNvPr id="58" name="Google Shape;58;p36"/>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6"/>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6"/>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36"/>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62" name="Google Shape;62;p3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63"/>
        <p:cNvGrpSpPr/>
        <p:nvPr/>
      </p:nvGrpSpPr>
      <p:grpSpPr>
        <a:xfrm>
          <a:off x="0" y="0"/>
          <a:ext cx="0" cy="0"/>
          <a:chOff x="0" y="0"/>
          <a:chExt cx="0" cy="0"/>
        </a:xfrm>
      </p:grpSpPr>
      <p:sp>
        <p:nvSpPr>
          <p:cNvPr id="64" name="Google Shape;64;p3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7"/>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8" name="Google Shape;68;p37"/>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9" name="Google Shape;69;p3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3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8"/>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8"/>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5" name="Google Shape;75;p38"/>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6" name="Google Shape;76;p3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39"/>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9"/>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 name="Google Shape;80;p39"/>
          <p:cNvGrpSpPr/>
          <p:nvPr/>
        </p:nvGrpSpPr>
        <p:grpSpPr>
          <a:xfrm>
            <a:off x="255991" y="-118"/>
            <a:ext cx="2251347" cy="1043408"/>
            <a:chOff x="3961956" y="4383950"/>
            <a:chExt cx="1160548" cy="548700"/>
          </a:xfrm>
        </p:grpSpPr>
        <p:sp>
          <p:nvSpPr>
            <p:cNvPr id="81" name="Google Shape;81;p39"/>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9"/>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9"/>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3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 name="Google Shape;85;p39"/>
          <p:cNvGrpSpPr/>
          <p:nvPr/>
        </p:nvGrpSpPr>
        <p:grpSpPr>
          <a:xfrm>
            <a:off x="34934" y="4522125"/>
            <a:ext cx="1593305" cy="617072"/>
            <a:chOff x="6917201" y="0"/>
            <a:chExt cx="2227776" cy="863400"/>
          </a:xfrm>
        </p:grpSpPr>
        <p:sp>
          <p:nvSpPr>
            <p:cNvPr id="86" name="Google Shape;86;p39"/>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9"/>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9"/>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 name="Google Shape;89;p39"/>
          <p:cNvGrpSpPr/>
          <p:nvPr/>
        </p:nvGrpSpPr>
        <p:grpSpPr>
          <a:xfrm>
            <a:off x="5886353" y="1243"/>
            <a:ext cx="3257454" cy="1261514"/>
            <a:chOff x="6917201" y="0"/>
            <a:chExt cx="2227776" cy="863400"/>
          </a:xfrm>
        </p:grpSpPr>
        <p:sp>
          <p:nvSpPr>
            <p:cNvPr id="90" name="Google Shape;90;p39"/>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9"/>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9"/>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 name="Google Shape;93;p39"/>
          <p:cNvSpPr txBox="1">
            <a:spLocks noGrp="1"/>
          </p:cNvSpPr>
          <p:nvPr>
            <p:ph type="title"/>
          </p:nvPr>
        </p:nvSpPr>
        <p:spPr>
          <a:xfrm>
            <a:off x="1393929" y="1301146"/>
            <a:ext cx="6366900" cy="2539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94" name="Google Shape;94;p3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4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0"/>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4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0"/>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00" name="Google Shape;100;p40"/>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40"/>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2" name="Google Shape;102;p4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41"/>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1"/>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4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41"/>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08" name="Google Shape;108;p4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32"/>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3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127"/>
        <p:cNvGrpSpPr/>
        <p:nvPr/>
      </p:nvGrpSpPr>
      <p:grpSpPr>
        <a:xfrm>
          <a:off x="0" y="0"/>
          <a:ext cx="0" cy="0"/>
          <a:chOff x="0" y="0"/>
          <a:chExt cx="0" cy="0"/>
        </a:xfrm>
      </p:grpSpPr>
      <p:sp>
        <p:nvSpPr>
          <p:cNvPr id="128" name="Google Shape;128;p1"/>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600">
                <a:solidFill>
                  <a:srgbClr val="7F6000"/>
                </a:solidFill>
                <a:latin typeface="Nunito ExtraBold"/>
                <a:ea typeface="Nunito ExtraBold"/>
                <a:cs typeface="Nunito ExtraBold"/>
                <a:sym typeface="Nunito ExtraBold"/>
              </a:rPr>
              <a:t>SQUANDER</a:t>
            </a:r>
            <a:endParaRPr sz="3600">
              <a:solidFill>
                <a:srgbClr val="7F6000"/>
              </a:solidFill>
              <a:latin typeface="Nunito ExtraBold"/>
              <a:ea typeface="Nunito ExtraBold"/>
              <a:cs typeface="Nunito ExtraBold"/>
              <a:sym typeface="Nunito ExtraBold"/>
            </a:endParaRPr>
          </a:p>
        </p:txBody>
      </p:sp>
      <p:sp>
        <p:nvSpPr>
          <p:cNvPr id="129" name="Google Shape;129;p1"/>
          <p:cNvSpPr txBox="1"/>
          <p:nvPr/>
        </p:nvSpPr>
        <p:spPr>
          <a:xfrm>
            <a:off x="3958475" y="2008650"/>
            <a:ext cx="484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0" name="Google Shape;130;p1"/>
          <p:cNvSpPr txBox="1"/>
          <p:nvPr/>
        </p:nvSpPr>
        <p:spPr>
          <a:xfrm>
            <a:off x="277350" y="1572750"/>
            <a:ext cx="8614500"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 sz="2200" b="0" i="0" u="none" strike="noStrike" cap="none">
                <a:solidFill>
                  <a:srgbClr val="BF9000"/>
                </a:solidFill>
                <a:latin typeface="Trebuchet MS"/>
                <a:ea typeface="Trebuchet MS"/>
                <a:cs typeface="Trebuchet MS"/>
                <a:sym typeface="Trebuchet MS"/>
              </a:rPr>
              <a:t>FALL 2022 CAPSTONE PROJECT | PROF HENRY WONG</a:t>
            </a:r>
            <a:endParaRPr sz="1000" b="0" i="0" u="none" strike="noStrike" cap="none">
              <a:solidFill>
                <a:srgbClr val="BF9000"/>
              </a:solidFill>
              <a:latin typeface="Trebuchet MS"/>
              <a:ea typeface="Trebuchet MS"/>
              <a:cs typeface="Trebuchet MS"/>
              <a:sym typeface="Trebuchet MS"/>
            </a:endParaRPr>
          </a:p>
        </p:txBody>
      </p:sp>
      <p:cxnSp>
        <p:nvCxnSpPr>
          <p:cNvPr id="131" name="Google Shape;131;p1"/>
          <p:cNvCxnSpPr/>
          <p:nvPr/>
        </p:nvCxnSpPr>
        <p:spPr>
          <a:xfrm>
            <a:off x="1529601" y="1217525"/>
            <a:ext cx="6261300" cy="16800"/>
          </a:xfrm>
          <a:prstGeom prst="straightConnector1">
            <a:avLst/>
          </a:prstGeom>
          <a:noFill/>
          <a:ln w="38100" cap="flat" cmpd="sng">
            <a:solidFill>
              <a:srgbClr val="351C75"/>
            </a:solidFill>
            <a:prstDash val="solid"/>
            <a:round/>
            <a:headEnd type="none" w="sm" len="sm"/>
            <a:tailEnd type="none" w="sm" len="sm"/>
          </a:ln>
        </p:spPr>
      </p:cxnSp>
      <p:sp>
        <p:nvSpPr>
          <p:cNvPr id="132" name="Google Shape;132;p1"/>
          <p:cNvSpPr txBox="1"/>
          <p:nvPr/>
        </p:nvSpPr>
        <p:spPr>
          <a:xfrm>
            <a:off x="1861500" y="2249500"/>
            <a:ext cx="5421000" cy="1650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n" sz="1700" b="0" i="0" u="none" strike="noStrike" cap="none">
                <a:solidFill>
                  <a:srgbClr val="BF9000"/>
                </a:solidFill>
                <a:latin typeface="Trebuchet MS"/>
                <a:ea typeface="Trebuchet MS"/>
                <a:cs typeface="Trebuchet MS"/>
                <a:sym typeface="Trebuchet MS"/>
              </a:rPr>
              <a:t>Aakansha Agarwala</a:t>
            </a:r>
            <a:endParaRPr sz="1700" b="0" i="0" u="none" strike="noStrike" cap="none">
              <a:solidFill>
                <a:srgbClr val="BF9000"/>
              </a:solidFill>
              <a:latin typeface="Trebuchet MS"/>
              <a:ea typeface="Trebuchet MS"/>
              <a:cs typeface="Trebuchet MS"/>
              <a:sym typeface="Trebuchet MS"/>
            </a:endParaRPr>
          </a:p>
          <a:p>
            <a:pPr marL="0" marR="0" lvl="0" indent="0" algn="ctr" rtl="0">
              <a:lnSpc>
                <a:spcPct val="115000"/>
              </a:lnSpc>
              <a:spcBef>
                <a:spcPts val="0"/>
              </a:spcBef>
              <a:spcAft>
                <a:spcPts val="0"/>
              </a:spcAft>
              <a:buClr>
                <a:srgbClr val="000000"/>
              </a:buClr>
              <a:buSzPts val="1700"/>
              <a:buFont typeface="Arial"/>
              <a:buNone/>
            </a:pPr>
            <a:r>
              <a:rPr lang="en" sz="1700" b="0" i="0" u="none" strike="noStrike" cap="none">
                <a:solidFill>
                  <a:srgbClr val="BF9000"/>
                </a:solidFill>
                <a:latin typeface="Trebuchet MS"/>
                <a:ea typeface="Trebuchet MS"/>
                <a:cs typeface="Trebuchet MS"/>
                <a:sym typeface="Trebuchet MS"/>
              </a:rPr>
              <a:t>Austin Blaise</a:t>
            </a:r>
            <a:endParaRPr sz="1700" b="0" i="0" u="none" strike="noStrike" cap="none">
              <a:solidFill>
                <a:srgbClr val="BF9000"/>
              </a:solidFill>
              <a:latin typeface="Trebuchet MS"/>
              <a:ea typeface="Trebuchet MS"/>
              <a:cs typeface="Trebuchet MS"/>
              <a:sym typeface="Trebuchet MS"/>
            </a:endParaRPr>
          </a:p>
          <a:p>
            <a:pPr marL="0" marR="0" lvl="0" indent="0" algn="ctr" rtl="0">
              <a:lnSpc>
                <a:spcPct val="115000"/>
              </a:lnSpc>
              <a:spcBef>
                <a:spcPts val="0"/>
              </a:spcBef>
              <a:spcAft>
                <a:spcPts val="0"/>
              </a:spcAft>
              <a:buClr>
                <a:srgbClr val="000000"/>
              </a:buClr>
              <a:buSzPts val="1700"/>
              <a:buFont typeface="Arial"/>
              <a:buNone/>
            </a:pPr>
            <a:r>
              <a:rPr lang="en" sz="1700" b="0" i="0" u="none" strike="noStrike" cap="none">
                <a:solidFill>
                  <a:srgbClr val="BF9000"/>
                </a:solidFill>
                <a:latin typeface="Trebuchet MS"/>
                <a:ea typeface="Trebuchet MS"/>
                <a:cs typeface="Trebuchet MS"/>
                <a:sym typeface="Trebuchet MS"/>
              </a:rPr>
              <a:t>Nicholas Wong</a:t>
            </a:r>
            <a:endParaRPr sz="1700" b="0" i="0" u="none" strike="noStrike" cap="none">
              <a:solidFill>
                <a:srgbClr val="BF9000"/>
              </a:solidFill>
              <a:latin typeface="Trebuchet MS"/>
              <a:ea typeface="Trebuchet MS"/>
              <a:cs typeface="Trebuchet MS"/>
              <a:sym typeface="Trebuchet MS"/>
            </a:endParaRPr>
          </a:p>
          <a:p>
            <a:pPr marL="0" marR="0" lvl="0" indent="0" algn="ctr" rtl="0">
              <a:lnSpc>
                <a:spcPct val="115000"/>
              </a:lnSpc>
              <a:spcBef>
                <a:spcPts val="0"/>
              </a:spcBef>
              <a:spcAft>
                <a:spcPts val="0"/>
              </a:spcAft>
              <a:buClr>
                <a:srgbClr val="000000"/>
              </a:buClr>
              <a:buSzPts val="1700"/>
              <a:buFont typeface="Arial"/>
              <a:buNone/>
            </a:pPr>
            <a:r>
              <a:rPr lang="en" sz="1700" b="0" i="0" u="none" strike="noStrike" cap="none">
                <a:solidFill>
                  <a:srgbClr val="BF9000"/>
                </a:solidFill>
                <a:latin typeface="Trebuchet MS"/>
                <a:ea typeface="Trebuchet MS"/>
                <a:cs typeface="Trebuchet MS"/>
                <a:sym typeface="Trebuchet MS"/>
              </a:rPr>
              <a:t>Rajat Nagavkar</a:t>
            </a:r>
            <a:endParaRPr sz="1700" b="0" i="0" u="none" strike="noStrike" cap="none">
              <a:solidFill>
                <a:srgbClr val="BF9000"/>
              </a:solidFill>
              <a:latin typeface="Trebuchet MS"/>
              <a:ea typeface="Trebuchet MS"/>
              <a:cs typeface="Trebuchet MS"/>
              <a:sym typeface="Trebuchet MS"/>
            </a:endParaRPr>
          </a:p>
          <a:p>
            <a:pPr marL="0" marR="0" lvl="0" indent="0" algn="ctr" rtl="0">
              <a:lnSpc>
                <a:spcPct val="115000"/>
              </a:lnSpc>
              <a:spcBef>
                <a:spcPts val="0"/>
              </a:spcBef>
              <a:spcAft>
                <a:spcPts val="0"/>
              </a:spcAft>
              <a:buClr>
                <a:srgbClr val="000000"/>
              </a:buClr>
              <a:buSzPts val="1700"/>
              <a:buFont typeface="Arial"/>
              <a:buNone/>
            </a:pPr>
            <a:r>
              <a:rPr lang="en" sz="1700" b="0" i="0" u="none" strike="noStrike" cap="none">
                <a:solidFill>
                  <a:srgbClr val="BF9000"/>
                </a:solidFill>
                <a:latin typeface="Trebuchet MS"/>
                <a:ea typeface="Trebuchet MS"/>
                <a:cs typeface="Trebuchet MS"/>
                <a:sym typeface="Trebuchet MS"/>
              </a:rPr>
              <a:t>Suryadeep Nallana</a:t>
            </a:r>
            <a:endParaRPr sz="900" b="0" i="0" u="none" strike="noStrike" cap="none">
              <a:solidFill>
                <a:srgbClr val="BF9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33"/>
        <p:cNvGrpSpPr/>
        <p:nvPr/>
      </p:nvGrpSpPr>
      <p:grpSpPr>
        <a:xfrm>
          <a:off x="0" y="0"/>
          <a:ext cx="0" cy="0"/>
          <a:chOff x="0" y="0"/>
          <a:chExt cx="0" cy="0"/>
        </a:xfrm>
      </p:grpSpPr>
      <p:sp>
        <p:nvSpPr>
          <p:cNvPr id="234" name="Google Shape;234;p9"/>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333"/>
              <a:buNone/>
            </a:pPr>
            <a:r>
              <a:rPr lang="en" b="1">
                <a:latin typeface="Trebuchet MS"/>
                <a:ea typeface="Trebuchet MS"/>
                <a:cs typeface="Trebuchet MS"/>
                <a:sym typeface="Trebuchet MS"/>
              </a:rPr>
              <a:t>David, the retiree </a:t>
            </a:r>
            <a:endParaRPr b="1">
              <a:latin typeface="Trebuchet MS"/>
              <a:ea typeface="Trebuchet MS"/>
              <a:cs typeface="Trebuchet MS"/>
              <a:sym typeface="Trebuchet MS"/>
            </a:endParaRPr>
          </a:p>
        </p:txBody>
      </p:sp>
      <p:sp>
        <p:nvSpPr>
          <p:cNvPr id="235" name="Google Shape;235;p9"/>
          <p:cNvSpPr txBox="1"/>
          <p:nvPr/>
        </p:nvSpPr>
        <p:spPr>
          <a:xfrm>
            <a:off x="920250" y="2084300"/>
            <a:ext cx="7175700" cy="1369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Background Profile: </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David was a sale executive in a marketing firm. He retired from the job recently. He was successful and has been an inspiration for others in the company.  After his retirement, David brought up the interest he had for quite some time to renovate his house.  He wants to give a personal touch to the house and lead the rest of his life happily in his way. Now he is spending  all his time taking care of the process under his supervision and making a beautiful house for himself </a:t>
            </a:r>
            <a:endParaRPr sz="1100" b="0" i="0" u="none" strike="noStrike" cap="none">
              <a:solidFill>
                <a:srgbClr val="BF9000"/>
              </a:solidFill>
              <a:latin typeface="Trebuchet MS"/>
              <a:ea typeface="Trebuchet MS"/>
              <a:cs typeface="Trebuchet MS"/>
              <a:sym typeface="Trebuchet MS"/>
            </a:endParaRPr>
          </a:p>
        </p:txBody>
      </p:sp>
      <p:sp>
        <p:nvSpPr>
          <p:cNvPr id="236" name="Google Shape;236;p9"/>
          <p:cNvSpPr txBox="1"/>
          <p:nvPr/>
        </p:nvSpPr>
        <p:spPr>
          <a:xfrm>
            <a:off x="920250" y="3485025"/>
            <a:ext cx="7404600" cy="210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How can Squander help?</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Squander can be helpful for David, as he is looking after the construction works for his house. The waste can generate a lot, with all the accumulated waste, he can recognize the waste under categories  within the app and send it to his nearest garbage station. That’s make David being responsible for his waste and keeping the environment at a better position. </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rebuchet MS"/>
                <a:ea typeface="Trebuchet MS"/>
                <a:cs typeface="Trebuchet MS"/>
                <a:sym typeface="Trebuchet MS"/>
              </a:rPr>
              <a:t> </a:t>
            </a: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pic>
        <p:nvPicPr>
          <p:cNvPr id="237" name="Google Shape;237;p9"/>
          <p:cNvPicPr preferRelativeResize="0"/>
          <p:nvPr/>
        </p:nvPicPr>
        <p:blipFill rotWithShape="1">
          <a:blip r:embed="rId3">
            <a:alphaModFix/>
          </a:blip>
          <a:srcRect/>
          <a:stretch/>
        </p:blipFill>
        <p:spPr>
          <a:xfrm>
            <a:off x="5302049" y="392512"/>
            <a:ext cx="2793900" cy="186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41"/>
        <p:cNvGrpSpPr/>
        <p:nvPr/>
      </p:nvGrpSpPr>
      <p:grpSpPr>
        <a:xfrm>
          <a:off x="0" y="0"/>
          <a:ext cx="0" cy="0"/>
          <a:chOff x="0" y="0"/>
          <a:chExt cx="0" cy="0"/>
        </a:xfrm>
      </p:grpSpPr>
      <p:pic>
        <p:nvPicPr>
          <p:cNvPr id="242" name="Google Shape;242;g157c326deca_2_2"/>
          <p:cNvPicPr preferRelativeResize="0"/>
          <p:nvPr/>
        </p:nvPicPr>
        <p:blipFill rotWithShape="1">
          <a:blip r:embed="rId3">
            <a:alphaModFix/>
          </a:blip>
          <a:srcRect/>
          <a:stretch/>
        </p:blipFill>
        <p:spPr>
          <a:xfrm>
            <a:off x="1107425" y="823975"/>
            <a:ext cx="6839350" cy="4003524"/>
          </a:xfrm>
          <a:prstGeom prst="rect">
            <a:avLst/>
          </a:prstGeom>
          <a:noFill/>
          <a:ln>
            <a:noFill/>
          </a:ln>
        </p:spPr>
      </p:pic>
      <p:sp>
        <p:nvSpPr>
          <p:cNvPr id="243" name="Google Shape;243;g157c326deca_2_2"/>
          <p:cNvSpPr/>
          <p:nvPr/>
        </p:nvSpPr>
        <p:spPr>
          <a:xfrm>
            <a:off x="1628400" y="333700"/>
            <a:ext cx="6039600" cy="779400"/>
          </a:xfrm>
          <a:prstGeom prst="rect">
            <a:avLst/>
          </a:prstGeom>
          <a:solidFill>
            <a:srgbClr val="FEF2CD"/>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0" i="0" u="none" strike="noStrike" cap="none">
                <a:solidFill>
                  <a:srgbClr val="7F6000"/>
                </a:solidFill>
                <a:latin typeface="Nunito ExtraBold"/>
                <a:ea typeface="Nunito ExtraBold"/>
                <a:cs typeface="Nunito ExtraBold"/>
                <a:sym typeface="Nunito ExtraBold"/>
              </a:rPr>
              <a:t>MINIMAL VIABLE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E7CC3"/>
        </a:solidFill>
        <a:effectLst/>
      </p:bgPr>
    </p:bg>
    <p:spTree>
      <p:nvGrpSpPr>
        <p:cNvPr id="1" name="Shape 247"/>
        <p:cNvGrpSpPr/>
        <p:nvPr/>
      </p:nvGrpSpPr>
      <p:grpSpPr>
        <a:xfrm>
          <a:off x="0" y="0"/>
          <a:ext cx="0" cy="0"/>
          <a:chOff x="0" y="0"/>
          <a:chExt cx="0" cy="0"/>
        </a:xfrm>
      </p:grpSpPr>
      <p:sp>
        <p:nvSpPr>
          <p:cNvPr id="248" name="Google Shape;248;g157c326deca_2_6"/>
          <p:cNvSpPr txBox="1">
            <a:spLocks noGrp="1"/>
          </p:cNvSpPr>
          <p:nvPr>
            <p:ph type="title"/>
          </p:nvPr>
        </p:nvSpPr>
        <p:spPr>
          <a:xfrm>
            <a:off x="774325" y="1473125"/>
            <a:ext cx="7505700" cy="954600"/>
          </a:xfrm>
          <a:prstGeom prst="rect">
            <a:avLst/>
          </a:prstGeom>
          <a:noFill/>
          <a:ln>
            <a:noFill/>
          </a:ln>
        </p:spPr>
        <p:txBody>
          <a:bodyPr spcFirstLastPara="1" wrap="square" lIns="91425" tIns="91425" rIns="91425" bIns="91425" anchor="t" anchorCtr="0">
            <a:noAutofit/>
          </a:bodyPr>
          <a:lstStyle/>
          <a:p>
            <a:pPr marL="457200" lvl="0" indent="-308610" algn="l" rtl="0">
              <a:lnSpc>
                <a:spcPct val="115000"/>
              </a:lnSpc>
              <a:spcBef>
                <a:spcPts val="1200"/>
              </a:spcBef>
              <a:spcAft>
                <a:spcPts val="0"/>
              </a:spcAft>
              <a:buClr>
                <a:srgbClr val="AF7B51"/>
              </a:buClr>
              <a:buSzPts val="1050"/>
              <a:buFont typeface="Trebuchet MS"/>
              <a:buChar char="●"/>
            </a:pPr>
            <a:r>
              <a:rPr lang="en" sz="1100">
                <a:solidFill>
                  <a:srgbClr val="BF9000"/>
                </a:solidFill>
                <a:latin typeface="Trebuchet MS"/>
                <a:ea typeface="Trebuchet MS"/>
                <a:cs typeface="Trebuchet MS"/>
                <a:sym typeface="Trebuchet MS"/>
              </a:rPr>
              <a:t>Recognition Model for Image Recognition of waste items </a:t>
            </a:r>
            <a:endParaRPr sz="1100">
              <a:solidFill>
                <a:srgbClr val="BF9000"/>
              </a:solidFill>
              <a:latin typeface="Trebuchet MS"/>
              <a:ea typeface="Trebuchet MS"/>
              <a:cs typeface="Trebuchet MS"/>
              <a:sym typeface="Trebuchet MS"/>
            </a:endParaRPr>
          </a:p>
          <a:p>
            <a:pPr marL="457200" lvl="0" indent="-308610" algn="l" rtl="0">
              <a:lnSpc>
                <a:spcPct val="115000"/>
              </a:lnSpc>
              <a:spcBef>
                <a:spcPts val="0"/>
              </a:spcBef>
              <a:spcAft>
                <a:spcPts val="0"/>
              </a:spcAft>
              <a:buClr>
                <a:srgbClr val="AF7B51"/>
              </a:buClr>
              <a:buSzPts val="1050"/>
              <a:buFont typeface="Trebuchet MS"/>
              <a:buChar char="●"/>
            </a:pPr>
            <a:r>
              <a:rPr lang="en" sz="1100">
                <a:solidFill>
                  <a:srgbClr val="BF9000"/>
                </a:solidFill>
                <a:latin typeface="Trebuchet MS"/>
                <a:ea typeface="Trebuchet MS"/>
                <a:cs typeface="Trebuchet MS"/>
                <a:sym typeface="Trebuchet MS"/>
              </a:rPr>
              <a:t>Model responds with confidence values on labels of recognized waste items </a:t>
            </a:r>
            <a:endParaRPr sz="1100">
              <a:solidFill>
                <a:srgbClr val="BF9000"/>
              </a:solidFill>
              <a:latin typeface="Trebuchet MS"/>
              <a:ea typeface="Trebuchet MS"/>
              <a:cs typeface="Trebuchet MS"/>
              <a:sym typeface="Trebuchet MS"/>
            </a:endParaRPr>
          </a:p>
          <a:p>
            <a:pPr marL="457200" lvl="0" indent="-308610" algn="l" rtl="0">
              <a:lnSpc>
                <a:spcPct val="115000"/>
              </a:lnSpc>
              <a:spcBef>
                <a:spcPts val="0"/>
              </a:spcBef>
              <a:spcAft>
                <a:spcPts val="0"/>
              </a:spcAft>
              <a:buClr>
                <a:srgbClr val="AF7B51"/>
              </a:buClr>
              <a:buSzPts val="1050"/>
              <a:buFont typeface="Trebuchet MS"/>
              <a:buChar char="●"/>
            </a:pPr>
            <a:r>
              <a:rPr lang="en" sz="1100">
                <a:solidFill>
                  <a:srgbClr val="BF9000"/>
                </a:solidFill>
                <a:latin typeface="Trebuchet MS"/>
                <a:ea typeface="Trebuchet MS"/>
                <a:cs typeface="Trebuchet MS"/>
                <a:sym typeface="Trebuchet MS"/>
              </a:rPr>
              <a:t>Results based on the waste items categorized with how many no of recyclable items found</a:t>
            </a:r>
            <a:endParaRPr sz="1100">
              <a:solidFill>
                <a:srgbClr val="BF9000"/>
              </a:solidFill>
              <a:latin typeface="Trebuchet MS"/>
              <a:ea typeface="Trebuchet MS"/>
              <a:cs typeface="Trebuchet MS"/>
              <a:sym typeface="Trebuchet MS"/>
            </a:endParaRPr>
          </a:p>
          <a:p>
            <a:pPr marL="457200" lvl="0" indent="-308610" algn="l" rtl="0">
              <a:lnSpc>
                <a:spcPct val="115000"/>
              </a:lnSpc>
              <a:spcBef>
                <a:spcPts val="0"/>
              </a:spcBef>
              <a:spcAft>
                <a:spcPts val="0"/>
              </a:spcAft>
              <a:buClr>
                <a:srgbClr val="AF7B51"/>
              </a:buClr>
              <a:buSzPts val="1050"/>
              <a:buFont typeface="Trebuchet MS"/>
              <a:buChar char="●"/>
            </a:pPr>
            <a:r>
              <a:rPr lang="en" sz="1100">
                <a:solidFill>
                  <a:srgbClr val="BF9000"/>
                </a:solidFill>
                <a:latin typeface="Trebuchet MS"/>
                <a:ea typeface="Trebuchet MS"/>
                <a:cs typeface="Trebuchet MS"/>
                <a:sym typeface="Trebuchet MS"/>
              </a:rPr>
              <a:t>Quick and easy method for finding the nearest recycling companies location </a:t>
            </a:r>
            <a:endParaRPr sz="1100">
              <a:solidFill>
                <a:srgbClr val="BF9000"/>
              </a:solidFill>
              <a:latin typeface="Trebuchet MS"/>
              <a:ea typeface="Trebuchet MS"/>
              <a:cs typeface="Trebuchet MS"/>
              <a:sym typeface="Trebuchet MS"/>
            </a:endParaRPr>
          </a:p>
          <a:p>
            <a:pPr marL="0" lvl="0" indent="0" algn="l" rtl="0">
              <a:lnSpc>
                <a:spcPct val="115000"/>
              </a:lnSpc>
              <a:spcBef>
                <a:spcPts val="1200"/>
              </a:spcBef>
              <a:spcAft>
                <a:spcPts val="0"/>
              </a:spcAft>
              <a:buSzPts val="3000"/>
              <a:buNone/>
            </a:pPr>
            <a:r>
              <a:rPr lang="en" sz="1100">
                <a:solidFill>
                  <a:srgbClr val="BF9000"/>
                </a:solidFill>
                <a:latin typeface="Trebuchet MS"/>
                <a:ea typeface="Trebuchet MS"/>
                <a:cs typeface="Trebuchet MS"/>
                <a:sym typeface="Trebuchet MS"/>
              </a:rPr>
              <a:t>Steps: </a:t>
            </a:r>
            <a:endParaRPr sz="1100">
              <a:solidFill>
                <a:srgbClr val="BF9000"/>
              </a:solidFill>
              <a:latin typeface="Trebuchet MS"/>
              <a:ea typeface="Trebuchet MS"/>
              <a:cs typeface="Trebuchet MS"/>
              <a:sym typeface="Trebuchet MS"/>
            </a:endParaRPr>
          </a:p>
          <a:p>
            <a:pPr marL="0" lvl="0" indent="0" algn="l" rtl="0">
              <a:lnSpc>
                <a:spcPct val="115000"/>
              </a:lnSpc>
              <a:spcBef>
                <a:spcPts val="1200"/>
              </a:spcBef>
              <a:spcAft>
                <a:spcPts val="0"/>
              </a:spcAft>
              <a:buSzPts val="3000"/>
              <a:buNone/>
            </a:pPr>
            <a:r>
              <a:rPr lang="en" sz="1050">
                <a:solidFill>
                  <a:srgbClr val="BF9000"/>
                </a:solidFill>
                <a:latin typeface="Trebuchet MS"/>
                <a:ea typeface="Trebuchet MS"/>
                <a:cs typeface="Trebuchet MS"/>
                <a:sym typeface="Trebuchet MS"/>
              </a:rPr>
              <a:t>Uploading Image                 Find Nearby Location 	      Processing Image                                   Image Results</a:t>
            </a:r>
            <a:endParaRPr sz="1050">
              <a:solidFill>
                <a:srgbClr val="BF9000"/>
              </a:solidFill>
              <a:latin typeface="Trebuchet MS"/>
              <a:ea typeface="Trebuchet MS"/>
              <a:cs typeface="Trebuchet MS"/>
              <a:sym typeface="Trebuchet MS"/>
            </a:endParaRPr>
          </a:p>
          <a:p>
            <a:pPr marL="0" lvl="0" indent="0" algn="l" rtl="0">
              <a:lnSpc>
                <a:spcPct val="100000"/>
              </a:lnSpc>
              <a:spcBef>
                <a:spcPts val="1200"/>
              </a:spcBef>
              <a:spcAft>
                <a:spcPts val="0"/>
              </a:spcAft>
              <a:buSzPts val="3000"/>
              <a:buNone/>
            </a:pPr>
            <a:endParaRPr sz="1800"/>
          </a:p>
        </p:txBody>
      </p:sp>
      <p:pic>
        <p:nvPicPr>
          <p:cNvPr id="249" name="Google Shape;249;g157c326deca_2_6"/>
          <p:cNvPicPr preferRelativeResize="0"/>
          <p:nvPr/>
        </p:nvPicPr>
        <p:blipFill rotWithShape="1">
          <a:blip r:embed="rId3">
            <a:alphaModFix/>
          </a:blip>
          <a:srcRect/>
          <a:stretch/>
        </p:blipFill>
        <p:spPr>
          <a:xfrm>
            <a:off x="819675" y="3319950"/>
            <a:ext cx="1194800" cy="1194800"/>
          </a:xfrm>
          <a:prstGeom prst="rect">
            <a:avLst/>
          </a:prstGeom>
          <a:noFill/>
          <a:ln>
            <a:noFill/>
          </a:ln>
        </p:spPr>
      </p:pic>
      <p:pic>
        <p:nvPicPr>
          <p:cNvPr id="250" name="Google Shape;250;g157c326deca_2_6"/>
          <p:cNvPicPr preferRelativeResize="0"/>
          <p:nvPr/>
        </p:nvPicPr>
        <p:blipFill rotWithShape="1">
          <a:blip r:embed="rId4">
            <a:alphaModFix/>
          </a:blip>
          <a:srcRect/>
          <a:stretch/>
        </p:blipFill>
        <p:spPr>
          <a:xfrm>
            <a:off x="2670524" y="3419049"/>
            <a:ext cx="996601" cy="996601"/>
          </a:xfrm>
          <a:prstGeom prst="rect">
            <a:avLst/>
          </a:prstGeom>
          <a:noFill/>
          <a:ln>
            <a:noFill/>
          </a:ln>
        </p:spPr>
      </p:pic>
      <p:pic>
        <p:nvPicPr>
          <p:cNvPr id="251" name="Google Shape;251;g157c326deca_2_6"/>
          <p:cNvPicPr preferRelativeResize="0"/>
          <p:nvPr/>
        </p:nvPicPr>
        <p:blipFill rotWithShape="1">
          <a:blip r:embed="rId5">
            <a:alphaModFix/>
          </a:blip>
          <a:srcRect/>
          <a:stretch/>
        </p:blipFill>
        <p:spPr>
          <a:xfrm>
            <a:off x="4660251" y="3109584"/>
            <a:ext cx="1455475" cy="1455450"/>
          </a:xfrm>
          <a:prstGeom prst="rect">
            <a:avLst/>
          </a:prstGeom>
          <a:noFill/>
          <a:ln>
            <a:noFill/>
          </a:ln>
        </p:spPr>
      </p:pic>
      <p:pic>
        <p:nvPicPr>
          <p:cNvPr id="252" name="Google Shape;252;g157c326deca_2_6"/>
          <p:cNvPicPr preferRelativeResize="0"/>
          <p:nvPr/>
        </p:nvPicPr>
        <p:blipFill rotWithShape="1">
          <a:blip r:embed="rId6">
            <a:alphaModFix/>
          </a:blip>
          <a:srcRect/>
          <a:stretch/>
        </p:blipFill>
        <p:spPr>
          <a:xfrm>
            <a:off x="6936949" y="3387411"/>
            <a:ext cx="1387376" cy="1059876"/>
          </a:xfrm>
          <a:prstGeom prst="rect">
            <a:avLst/>
          </a:prstGeom>
          <a:noFill/>
          <a:ln>
            <a:noFill/>
          </a:ln>
        </p:spPr>
      </p:pic>
      <p:sp>
        <p:nvSpPr>
          <p:cNvPr id="253" name="Google Shape;253;g157c326deca_2_6"/>
          <p:cNvSpPr txBox="1"/>
          <p:nvPr/>
        </p:nvSpPr>
        <p:spPr>
          <a:xfrm>
            <a:off x="1915075" y="-78400"/>
            <a:ext cx="6454500" cy="142343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800"/>
              <a:buFont typeface="Arial"/>
              <a:buNone/>
            </a:pPr>
            <a:endParaRPr sz="3800" b="0" i="0" u="none" strike="noStrike" cap="none">
              <a:solidFill>
                <a:srgbClr val="1A1A1A"/>
              </a:solidFill>
              <a:latin typeface="Raleway ExtraBold"/>
              <a:ea typeface="Raleway ExtraBold"/>
              <a:cs typeface="Raleway ExtraBold"/>
              <a:sym typeface="Raleway ExtraBold"/>
            </a:endParaRPr>
          </a:p>
          <a:p>
            <a:pPr marL="0" marR="0" lvl="0" indent="0" algn="l" rtl="0">
              <a:lnSpc>
                <a:spcPct val="115000"/>
              </a:lnSpc>
              <a:spcBef>
                <a:spcPts val="0"/>
              </a:spcBef>
              <a:spcAft>
                <a:spcPts val="0"/>
              </a:spcAft>
              <a:buClr>
                <a:srgbClr val="000000"/>
              </a:buClr>
              <a:buSzPts val="3000"/>
              <a:buFont typeface="Arial"/>
              <a:buNone/>
            </a:pPr>
            <a:r>
              <a:rPr lang="en" sz="3200" b="0" i="0" u="none" strike="noStrike" cap="none">
                <a:solidFill>
                  <a:srgbClr val="7F6000"/>
                </a:solidFill>
                <a:latin typeface="Nunito ExtraBold"/>
                <a:ea typeface="Nunito ExtraBold"/>
                <a:cs typeface="Nunito ExtraBold"/>
                <a:sym typeface="Nunito ExtraBold"/>
              </a:rPr>
              <a:t>Minimal Viable Product (MVP)</a:t>
            </a:r>
            <a:endParaRPr sz="3200" b="0" i="0" u="none" strike="noStrike" cap="none">
              <a:solidFill>
                <a:srgbClr val="7F6000"/>
              </a:solidFill>
              <a:latin typeface="Nunito ExtraBold"/>
              <a:ea typeface="Nunito ExtraBold"/>
              <a:cs typeface="Nunito ExtraBold"/>
              <a:sym typeface="Nunito ExtraBold"/>
            </a:endParaRPr>
          </a:p>
        </p:txBody>
      </p:sp>
      <p:cxnSp>
        <p:nvCxnSpPr>
          <p:cNvPr id="254" name="Google Shape;254;g157c326deca_2_6"/>
          <p:cNvCxnSpPr/>
          <p:nvPr/>
        </p:nvCxnSpPr>
        <p:spPr>
          <a:xfrm>
            <a:off x="1660230" y="1263788"/>
            <a:ext cx="6261300" cy="16800"/>
          </a:xfrm>
          <a:prstGeom prst="straightConnector1">
            <a:avLst/>
          </a:prstGeom>
          <a:noFill/>
          <a:ln w="38100" cap="flat" cmpd="sng">
            <a:solidFill>
              <a:srgbClr val="351C75"/>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258"/>
        <p:cNvGrpSpPr/>
        <p:nvPr/>
      </p:nvGrpSpPr>
      <p:grpSpPr>
        <a:xfrm>
          <a:off x="0" y="0"/>
          <a:ext cx="0" cy="0"/>
          <a:chOff x="0" y="0"/>
          <a:chExt cx="0" cy="0"/>
        </a:xfrm>
      </p:grpSpPr>
      <p:sp>
        <p:nvSpPr>
          <p:cNvPr id="259" name="Google Shape;259;p10"/>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200">
                <a:solidFill>
                  <a:srgbClr val="7F6000"/>
                </a:solidFill>
                <a:latin typeface="Nunito ExtraBold"/>
                <a:ea typeface="Nunito ExtraBold"/>
                <a:cs typeface="Nunito ExtraBold"/>
                <a:sym typeface="Nunito ExtraBold"/>
              </a:rPr>
              <a:t>PROJECT REQUIREMENTS</a:t>
            </a:r>
            <a:endParaRPr sz="3200">
              <a:solidFill>
                <a:srgbClr val="7F6000"/>
              </a:solidFill>
              <a:latin typeface="Nunito ExtraBold"/>
              <a:ea typeface="Nunito ExtraBold"/>
              <a:cs typeface="Nunito ExtraBold"/>
              <a:sym typeface="Nunito ExtraBold"/>
            </a:endParaRPr>
          </a:p>
        </p:txBody>
      </p:sp>
      <p:cxnSp>
        <p:nvCxnSpPr>
          <p:cNvPr id="260" name="Google Shape;260;p10"/>
          <p:cNvCxnSpPr/>
          <p:nvPr/>
        </p:nvCxnSpPr>
        <p:spPr>
          <a:xfrm>
            <a:off x="1453401" y="1141325"/>
            <a:ext cx="6261300" cy="16800"/>
          </a:xfrm>
          <a:prstGeom prst="straightConnector1">
            <a:avLst/>
          </a:prstGeom>
          <a:noFill/>
          <a:ln w="38100" cap="flat" cmpd="sng">
            <a:solidFill>
              <a:srgbClr val="351C75"/>
            </a:solidFill>
            <a:prstDash val="solid"/>
            <a:round/>
            <a:headEnd type="none" w="sm" len="sm"/>
            <a:tailEnd type="none" w="sm" len="sm"/>
          </a:ln>
        </p:spPr>
      </p:cxnSp>
      <p:sp>
        <p:nvSpPr>
          <p:cNvPr id="261" name="Google Shape;261;p10"/>
          <p:cNvSpPr txBox="1"/>
          <p:nvPr/>
        </p:nvSpPr>
        <p:spPr>
          <a:xfrm>
            <a:off x="1352550" y="1842250"/>
            <a:ext cx="5421000" cy="13698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200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Upload Image</a:t>
            </a:r>
            <a:endParaRPr sz="1100" b="0" i="0" u="none" strike="noStrike" cap="none">
              <a:solidFill>
                <a:srgbClr val="BF9000"/>
              </a:solidFill>
              <a:latin typeface="Trebuchet MS"/>
              <a:ea typeface="Trebuchet MS"/>
              <a:cs typeface="Trebuchet MS"/>
              <a:sym typeface="Trebuchet MS"/>
            </a:endParaRPr>
          </a:p>
          <a:p>
            <a:pPr marL="457200" marR="0" lvl="0" indent="-298450" algn="l" rtl="0">
              <a:lnSpc>
                <a:spcPct val="200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Detect Waste </a:t>
            </a:r>
            <a:endParaRPr sz="1100" b="0" i="0" u="none" strike="noStrike" cap="none">
              <a:solidFill>
                <a:srgbClr val="BF9000"/>
              </a:solidFill>
              <a:latin typeface="Trebuchet MS"/>
              <a:ea typeface="Trebuchet MS"/>
              <a:cs typeface="Trebuchet MS"/>
              <a:sym typeface="Trebuchet MS"/>
            </a:endParaRPr>
          </a:p>
          <a:p>
            <a:pPr marL="457200" marR="0" lvl="0" indent="-298450" algn="l" rtl="0">
              <a:lnSpc>
                <a:spcPct val="200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Classify Waste </a:t>
            </a:r>
            <a:endParaRPr sz="1100" b="0" i="0" u="none" strike="noStrike" cap="none">
              <a:solidFill>
                <a:srgbClr val="BF9000"/>
              </a:solidFill>
              <a:latin typeface="Trebuchet MS"/>
              <a:ea typeface="Trebuchet MS"/>
              <a:cs typeface="Trebuchet MS"/>
              <a:sym typeface="Trebuchet MS"/>
            </a:endParaRPr>
          </a:p>
          <a:p>
            <a:pPr marL="457200" marR="0" lvl="0" indent="-298450" algn="l" rtl="0">
              <a:lnSpc>
                <a:spcPct val="200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Receive Results  </a:t>
            </a:r>
            <a:endParaRPr sz="1100" b="0" i="0" u="none" strike="noStrike" cap="none">
              <a:solidFill>
                <a:srgbClr val="BF9000"/>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265"/>
        <p:cNvGrpSpPr/>
        <p:nvPr/>
      </p:nvGrpSpPr>
      <p:grpSpPr>
        <a:xfrm>
          <a:off x="0" y="0"/>
          <a:ext cx="0" cy="0"/>
          <a:chOff x="0" y="0"/>
          <a:chExt cx="0" cy="0"/>
        </a:xfrm>
      </p:grpSpPr>
      <p:sp>
        <p:nvSpPr>
          <p:cNvPr id="266" name="Google Shape;266;p12"/>
          <p:cNvSpPr txBox="1">
            <a:spLocks noGrp="1"/>
          </p:cNvSpPr>
          <p:nvPr>
            <p:ph type="title"/>
          </p:nvPr>
        </p:nvSpPr>
        <p:spPr>
          <a:xfrm>
            <a:off x="819150" y="3884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200">
                <a:solidFill>
                  <a:srgbClr val="7F6000"/>
                </a:solidFill>
                <a:latin typeface="Nunito ExtraBold"/>
                <a:ea typeface="Nunito ExtraBold"/>
                <a:cs typeface="Nunito ExtraBold"/>
                <a:sym typeface="Nunito ExtraBold"/>
              </a:rPr>
              <a:t>TECHNOLOGIES USED</a:t>
            </a:r>
            <a:endParaRPr sz="3200">
              <a:solidFill>
                <a:srgbClr val="7F6000"/>
              </a:solidFill>
              <a:latin typeface="Nunito ExtraBold"/>
              <a:ea typeface="Nunito ExtraBold"/>
              <a:cs typeface="Nunito ExtraBold"/>
              <a:sym typeface="Nunito ExtraBold"/>
            </a:endParaRPr>
          </a:p>
        </p:txBody>
      </p:sp>
      <p:cxnSp>
        <p:nvCxnSpPr>
          <p:cNvPr id="267" name="Google Shape;267;p12"/>
          <p:cNvCxnSpPr/>
          <p:nvPr/>
        </p:nvCxnSpPr>
        <p:spPr>
          <a:xfrm>
            <a:off x="1453401" y="1065125"/>
            <a:ext cx="6261300" cy="16800"/>
          </a:xfrm>
          <a:prstGeom prst="straightConnector1">
            <a:avLst/>
          </a:prstGeom>
          <a:noFill/>
          <a:ln w="38100" cap="flat" cmpd="sng">
            <a:solidFill>
              <a:srgbClr val="351C75"/>
            </a:solidFill>
            <a:prstDash val="solid"/>
            <a:round/>
            <a:headEnd type="none" w="sm" len="sm"/>
            <a:tailEnd type="none" w="sm" len="sm"/>
          </a:ln>
        </p:spPr>
      </p:cxnSp>
      <p:pic>
        <p:nvPicPr>
          <p:cNvPr id="268" name="Google Shape;268;p12"/>
          <p:cNvPicPr preferRelativeResize="0"/>
          <p:nvPr/>
        </p:nvPicPr>
        <p:blipFill rotWithShape="1">
          <a:blip r:embed="rId3">
            <a:alphaModFix/>
          </a:blip>
          <a:srcRect/>
          <a:stretch/>
        </p:blipFill>
        <p:spPr>
          <a:xfrm>
            <a:off x="993125" y="1530975"/>
            <a:ext cx="2223950" cy="1529325"/>
          </a:xfrm>
          <a:prstGeom prst="rect">
            <a:avLst/>
          </a:prstGeom>
          <a:noFill/>
          <a:ln>
            <a:noFill/>
          </a:ln>
        </p:spPr>
      </p:pic>
      <p:pic>
        <p:nvPicPr>
          <p:cNvPr id="269" name="Google Shape;269;p12"/>
          <p:cNvPicPr preferRelativeResize="0"/>
          <p:nvPr/>
        </p:nvPicPr>
        <p:blipFill rotWithShape="1">
          <a:blip r:embed="rId4">
            <a:alphaModFix/>
          </a:blip>
          <a:srcRect/>
          <a:stretch/>
        </p:blipFill>
        <p:spPr>
          <a:xfrm>
            <a:off x="3740350" y="1454775"/>
            <a:ext cx="1719703" cy="1529325"/>
          </a:xfrm>
          <a:prstGeom prst="rect">
            <a:avLst/>
          </a:prstGeom>
          <a:noFill/>
          <a:ln>
            <a:noFill/>
          </a:ln>
        </p:spPr>
      </p:pic>
      <p:pic>
        <p:nvPicPr>
          <p:cNvPr id="270" name="Google Shape;270;p12"/>
          <p:cNvPicPr preferRelativeResize="0"/>
          <p:nvPr/>
        </p:nvPicPr>
        <p:blipFill rotWithShape="1">
          <a:blip r:embed="rId5">
            <a:alphaModFix/>
          </a:blip>
          <a:srcRect/>
          <a:stretch/>
        </p:blipFill>
        <p:spPr>
          <a:xfrm>
            <a:off x="6059525" y="1454775"/>
            <a:ext cx="1684859" cy="1529325"/>
          </a:xfrm>
          <a:prstGeom prst="rect">
            <a:avLst/>
          </a:prstGeom>
          <a:noFill/>
          <a:ln>
            <a:noFill/>
          </a:ln>
        </p:spPr>
      </p:pic>
      <p:pic>
        <p:nvPicPr>
          <p:cNvPr id="271" name="Google Shape;271;p12"/>
          <p:cNvPicPr preferRelativeResize="0"/>
          <p:nvPr/>
        </p:nvPicPr>
        <p:blipFill rotWithShape="1">
          <a:blip r:embed="rId6">
            <a:alphaModFix/>
          </a:blip>
          <a:srcRect/>
          <a:stretch/>
        </p:blipFill>
        <p:spPr>
          <a:xfrm>
            <a:off x="860725" y="3128350"/>
            <a:ext cx="2126000" cy="1721053"/>
          </a:xfrm>
          <a:prstGeom prst="rect">
            <a:avLst/>
          </a:prstGeom>
          <a:noFill/>
          <a:ln>
            <a:noFill/>
          </a:ln>
        </p:spPr>
      </p:pic>
      <p:pic>
        <p:nvPicPr>
          <p:cNvPr id="272" name="Google Shape;272;p12"/>
          <p:cNvPicPr preferRelativeResize="0"/>
          <p:nvPr/>
        </p:nvPicPr>
        <p:blipFill rotWithShape="1">
          <a:blip r:embed="rId7">
            <a:alphaModFix/>
          </a:blip>
          <a:srcRect/>
          <a:stretch/>
        </p:blipFill>
        <p:spPr>
          <a:xfrm>
            <a:off x="3345200" y="3119525"/>
            <a:ext cx="2223950" cy="1721050"/>
          </a:xfrm>
          <a:prstGeom prst="rect">
            <a:avLst/>
          </a:prstGeom>
          <a:noFill/>
          <a:ln>
            <a:noFill/>
          </a:ln>
        </p:spPr>
      </p:pic>
      <p:pic>
        <p:nvPicPr>
          <p:cNvPr id="273" name="Google Shape;273;p12"/>
          <p:cNvPicPr preferRelativeResize="0"/>
          <p:nvPr/>
        </p:nvPicPr>
        <p:blipFill rotWithShape="1">
          <a:blip r:embed="rId8">
            <a:alphaModFix/>
          </a:blip>
          <a:srcRect/>
          <a:stretch/>
        </p:blipFill>
        <p:spPr>
          <a:xfrm>
            <a:off x="5732325" y="3128350"/>
            <a:ext cx="2315981" cy="1721050"/>
          </a:xfrm>
          <a:prstGeom prst="rect">
            <a:avLst/>
          </a:prstGeom>
          <a:noFill/>
          <a:ln>
            <a:noFill/>
          </a:ln>
        </p:spPr>
      </p:pic>
      <p:pic>
        <p:nvPicPr>
          <p:cNvPr id="274" name="Google Shape;274;p12"/>
          <p:cNvPicPr preferRelativeResize="0"/>
          <p:nvPr/>
        </p:nvPicPr>
        <p:blipFill rotWithShape="1">
          <a:blip r:embed="rId9">
            <a:alphaModFix/>
          </a:blip>
          <a:srcRect/>
          <a:stretch/>
        </p:blipFill>
        <p:spPr>
          <a:xfrm>
            <a:off x="3773438" y="3095875"/>
            <a:ext cx="1367475" cy="1367475"/>
          </a:xfrm>
          <a:prstGeom prst="rect">
            <a:avLst/>
          </a:prstGeom>
          <a:noFill/>
          <a:ln>
            <a:noFill/>
          </a:ln>
        </p:spPr>
      </p:pic>
      <p:sp>
        <p:nvSpPr>
          <p:cNvPr id="275" name="Google Shape;275;p12"/>
          <p:cNvSpPr txBox="1"/>
          <p:nvPr/>
        </p:nvSpPr>
        <p:spPr>
          <a:xfrm>
            <a:off x="3411676" y="4354900"/>
            <a:ext cx="2157474" cy="400200"/>
          </a:xfrm>
          <a:prstGeom prst="rect">
            <a:avLst/>
          </a:prstGeom>
          <a:solidFill>
            <a:schemeClr val="dk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363636"/>
                </a:solidFill>
                <a:latin typeface="Trebuchet MS"/>
                <a:ea typeface="Trebuchet MS"/>
                <a:cs typeface="Trebuchet MS"/>
                <a:sym typeface="Trebuchet MS"/>
              </a:rPr>
              <a:t>AWS Cloudformation</a:t>
            </a:r>
            <a:endParaRPr sz="1400" b="1" i="0" u="none" strike="noStrike" cap="none">
              <a:solidFill>
                <a:srgbClr val="363636"/>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279"/>
        <p:cNvGrpSpPr/>
        <p:nvPr/>
      </p:nvGrpSpPr>
      <p:grpSpPr>
        <a:xfrm>
          <a:off x="0" y="0"/>
          <a:ext cx="0" cy="0"/>
          <a:chOff x="0" y="0"/>
          <a:chExt cx="0" cy="0"/>
        </a:xfrm>
      </p:grpSpPr>
      <p:pic>
        <p:nvPicPr>
          <p:cNvPr id="280" name="Google Shape;280;p13"/>
          <p:cNvPicPr preferRelativeResize="0"/>
          <p:nvPr/>
        </p:nvPicPr>
        <p:blipFill rotWithShape="1">
          <a:blip r:embed="rId3">
            <a:alphaModFix/>
          </a:blip>
          <a:srcRect/>
          <a:stretch/>
        </p:blipFill>
        <p:spPr>
          <a:xfrm>
            <a:off x="2242226" y="909050"/>
            <a:ext cx="5010649" cy="3771450"/>
          </a:xfrm>
          <a:prstGeom prst="rect">
            <a:avLst/>
          </a:prstGeom>
          <a:noFill/>
          <a:ln w="9525" cap="flat" cmpd="sng">
            <a:solidFill>
              <a:schemeClr val="dk1"/>
            </a:solidFill>
            <a:prstDash val="solid"/>
            <a:round/>
            <a:headEnd type="none" w="sm" len="sm"/>
            <a:tailEnd type="none" w="sm" len="sm"/>
          </a:ln>
        </p:spPr>
      </p:pic>
      <p:sp>
        <p:nvSpPr>
          <p:cNvPr id="281" name="Google Shape;281;p13"/>
          <p:cNvSpPr/>
          <p:nvPr/>
        </p:nvSpPr>
        <p:spPr>
          <a:xfrm>
            <a:off x="2312250" y="588875"/>
            <a:ext cx="4861500" cy="483300"/>
          </a:xfrm>
          <a:prstGeom prst="rect">
            <a:avLst/>
          </a:prstGeom>
          <a:solidFill>
            <a:srgbClr val="FFF2CC"/>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7F6000"/>
                </a:solidFill>
                <a:latin typeface="Nunito ExtraBold"/>
                <a:ea typeface="Nunito ExtraBold"/>
                <a:cs typeface="Nunito ExtraBold"/>
                <a:sym typeface="Nunito ExtraBold"/>
              </a:rPr>
              <a:t>ARCHITECTURE DESIGN </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285"/>
        <p:cNvGrpSpPr/>
        <p:nvPr/>
      </p:nvGrpSpPr>
      <p:grpSpPr>
        <a:xfrm>
          <a:off x="0" y="0"/>
          <a:ext cx="0" cy="0"/>
          <a:chOff x="0" y="0"/>
          <a:chExt cx="0" cy="0"/>
        </a:xfrm>
      </p:grpSpPr>
      <p:sp>
        <p:nvSpPr>
          <p:cNvPr id="286" name="Google Shape;286;p14"/>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SQUANDER ARCHITECTURE</a:t>
            </a:r>
            <a:endParaRPr sz="2800">
              <a:solidFill>
                <a:srgbClr val="7F6000"/>
              </a:solidFill>
              <a:latin typeface="Nunito ExtraBold"/>
              <a:ea typeface="Nunito ExtraBold"/>
              <a:cs typeface="Nunito ExtraBold"/>
              <a:sym typeface="Nunito ExtraBold"/>
            </a:endParaRPr>
          </a:p>
        </p:txBody>
      </p:sp>
      <p:cxnSp>
        <p:nvCxnSpPr>
          <p:cNvPr id="287" name="Google Shape;287;p14"/>
          <p:cNvCxnSpPr/>
          <p:nvPr/>
        </p:nvCxnSpPr>
        <p:spPr>
          <a:xfrm>
            <a:off x="1453401" y="1065125"/>
            <a:ext cx="6261300" cy="16800"/>
          </a:xfrm>
          <a:prstGeom prst="straightConnector1">
            <a:avLst/>
          </a:prstGeom>
          <a:noFill/>
          <a:ln w="38100" cap="flat" cmpd="sng">
            <a:solidFill>
              <a:srgbClr val="351C75"/>
            </a:solidFill>
            <a:prstDash val="solid"/>
            <a:round/>
            <a:headEnd type="none" w="sm" len="sm"/>
            <a:tailEnd type="none" w="sm" len="sm"/>
          </a:ln>
        </p:spPr>
      </p:cxnSp>
      <p:pic>
        <p:nvPicPr>
          <p:cNvPr id="288" name="Google Shape;288;p14"/>
          <p:cNvPicPr preferRelativeResize="0"/>
          <p:nvPr/>
        </p:nvPicPr>
        <p:blipFill rotWithShape="1">
          <a:blip r:embed="rId3">
            <a:alphaModFix/>
          </a:blip>
          <a:srcRect/>
          <a:stretch/>
        </p:blipFill>
        <p:spPr>
          <a:xfrm>
            <a:off x="1922875" y="1197625"/>
            <a:ext cx="5335649" cy="36827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292"/>
        <p:cNvGrpSpPr/>
        <p:nvPr/>
      </p:nvGrpSpPr>
      <p:grpSpPr>
        <a:xfrm>
          <a:off x="0" y="0"/>
          <a:ext cx="0" cy="0"/>
          <a:chOff x="0" y="0"/>
          <a:chExt cx="0" cy="0"/>
        </a:xfrm>
      </p:grpSpPr>
      <p:sp>
        <p:nvSpPr>
          <p:cNvPr id="293" name="Google Shape;293;p15"/>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MACHINE LEARNING ALGORITHM</a:t>
            </a:r>
            <a:endParaRPr sz="2800">
              <a:solidFill>
                <a:srgbClr val="7F6000"/>
              </a:solidFill>
              <a:latin typeface="Nunito ExtraBold"/>
              <a:ea typeface="Nunito ExtraBold"/>
              <a:cs typeface="Nunito ExtraBold"/>
              <a:sym typeface="Nunito ExtraBold"/>
            </a:endParaRPr>
          </a:p>
        </p:txBody>
      </p:sp>
      <p:cxnSp>
        <p:nvCxnSpPr>
          <p:cNvPr id="294" name="Google Shape;294;p15"/>
          <p:cNvCxnSpPr/>
          <p:nvPr/>
        </p:nvCxnSpPr>
        <p:spPr>
          <a:xfrm>
            <a:off x="1453401" y="1065125"/>
            <a:ext cx="6261300" cy="16800"/>
          </a:xfrm>
          <a:prstGeom prst="straightConnector1">
            <a:avLst/>
          </a:prstGeom>
          <a:noFill/>
          <a:ln w="38100" cap="flat" cmpd="sng">
            <a:solidFill>
              <a:srgbClr val="351C75"/>
            </a:solidFill>
            <a:prstDash val="solid"/>
            <a:round/>
            <a:headEnd type="none" w="sm" len="sm"/>
            <a:tailEnd type="none" w="sm" len="sm"/>
          </a:ln>
        </p:spPr>
      </p:cxnSp>
      <p:pic>
        <p:nvPicPr>
          <p:cNvPr id="295" name="Google Shape;295;p15"/>
          <p:cNvPicPr preferRelativeResize="0"/>
          <p:nvPr/>
        </p:nvPicPr>
        <p:blipFill rotWithShape="1">
          <a:blip r:embed="rId3">
            <a:alphaModFix/>
          </a:blip>
          <a:srcRect/>
          <a:stretch/>
        </p:blipFill>
        <p:spPr>
          <a:xfrm>
            <a:off x="378200" y="1419200"/>
            <a:ext cx="8115300" cy="3057525"/>
          </a:xfrm>
          <a:prstGeom prst="rect">
            <a:avLst/>
          </a:prstGeom>
          <a:noFill/>
          <a:ln>
            <a:noFill/>
          </a:ln>
        </p:spPr>
      </p:pic>
      <p:pic>
        <p:nvPicPr>
          <p:cNvPr id="296" name="Google Shape;296;p15"/>
          <p:cNvPicPr preferRelativeResize="0"/>
          <p:nvPr/>
        </p:nvPicPr>
        <p:blipFill rotWithShape="1">
          <a:blip r:embed="rId4">
            <a:alphaModFix/>
          </a:blip>
          <a:srcRect/>
          <a:stretch/>
        </p:blipFill>
        <p:spPr>
          <a:xfrm>
            <a:off x="515325" y="2181275"/>
            <a:ext cx="1880750" cy="1286625"/>
          </a:xfrm>
          <a:prstGeom prst="rect">
            <a:avLst/>
          </a:prstGeom>
          <a:noFill/>
          <a:ln>
            <a:noFill/>
          </a:ln>
        </p:spPr>
      </p:pic>
      <p:sp>
        <p:nvSpPr>
          <p:cNvPr id="297" name="Google Shape;297;p15"/>
          <p:cNvSpPr txBox="1"/>
          <p:nvPr/>
        </p:nvSpPr>
        <p:spPr>
          <a:xfrm>
            <a:off x="7191400" y="2116775"/>
            <a:ext cx="1234200" cy="400200"/>
          </a:xfrm>
          <a:prstGeom prst="rect">
            <a:avLst/>
          </a:prstGeom>
          <a:solidFill>
            <a:schemeClr val="accent4"/>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Plastic</a:t>
            </a:r>
            <a:endParaRPr sz="1400" b="0" i="0" u="none" strike="noStrike" cap="none">
              <a:solidFill>
                <a:schemeClr val="dk1"/>
              </a:solidFill>
              <a:latin typeface="Calibri"/>
              <a:ea typeface="Calibri"/>
              <a:cs typeface="Calibri"/>
              <a:sym typeface="Calibri"/>
            </a:endParaRPr>
          </a:p>
        </p:txBody>
      </p:sp>
      <p:sp>
        <p:nvSpPr>
          <p:cNvPr id="298" name="Google Shape;298;p15"/>
          <p:cNvSpPr txBox="1"/>
          <p:nvPr/>
        </p:nvSpPr>
        <p:spPr>
          <a:xfrm>
            <a:off x="7191400" y="2624475"/>
            <a:ext cx="1234200" cy="400200"/>
          </a:xfrm>
          <a:prstGeom prst="rect">
            <a:avLst/>
          </a:prstGeom>
          <a:solidFill>
            <a:srgbClr val="4A86E8"/>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Cardboard</a:t>
            </a:r>
            <a:endParaRPr sz="1400" b="0" i="0" u="none" strike="noStrike" cap="none">
              <a:solidFill>
                <a:schemeClr val="dk1"/>
              </a:solidFill>
              <a:latin typeface="Calibri"/>
              <a:ea typeface="Calibri"/>
              <a:cs typeface="Calibri"/>
              <a:sym typeface="Calibri"/>
            </a:endParaRPr>
          </a:p>
        </p:txBody>
      </p:sp>
      <p:sp>
        <p:nvSpPr>
          <p:cNvPr id="299" name="Google Shape;299;p15"/>
          <p:cNvSpPr txBox="1"/>
          <p:nvPr/>
        </p:nvSpPr>
        <p:spPr>
          <a:xfrm>
            <a:off x="7191400" y="3163000"/>
            <a:ext cx="1205700" cy="400200"/>
          </a:xfrm>
          <a:prstGeom prst="rect">
            <a:avLst/>
          </a:prstGeom>
          <a:solidFill>
            <a:srgbClr val="FF00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Trash</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03"/>
        <p:cNvGrpSpPr/>
        <p:nvPr/>
      </p:nvGrpSpPr>
      <p:grpSpPr>
        <a:xfrm>
          <a:off x="0" y="0"/>
          <a:ext cx="0" cy="0"/>
          <a:chOff x="0" y="0"/>
          <a:chExt cx="0" cy="0"/>
        </a:xfrm>
      </p:grpSpPr>
      <p:sp>
        <p:nvSpPr>
          <p:cNvPr id="304" name="Google Shape;304;p16"/>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Model: Classification</a:t>
            </a:r>
            <a:endParaRPr sz="2800">
              <a:solidFill>
                <a:srgbClr val="7F6000"/>
              </a:solidFill>
              <a:latin typeface="Nunito ExtraBold"/>
              <a:ea typeface="Nunito ExtraBold"/>
              <a:cs typeface="Nunito ExtraBold"/>
              <a:sym typeface="Nunito ExtraBold"/>
            </a:endParaRPr>
          </a:p>
        </p:txBody>
      </p:sp>
      <p:pic>
        <p:nvPicPr>
          <p:cNvPr id="305" name="Google Shape;305;p16"/>
          <p:cNvPicPr preferRelativeResize="0"/>
          <p:nvPr/>
        </p:nvPicPr>
        <p:blipFill rotWithShape="1">
          <a:blip r:embed="rId3">
            <a:alphaModFix/>
          </a:blip>
          <a:srcRect/>
          <a:stretch/>
        </p:blipFill>
        <p:spPr>
          <a:xfrm>
            <a:off x="4918450" y="1144350"/>
            <a:ext cx="3406399" cy="3419501"/>
          </a:xfrm>
          <a:prstGeom prst="rect">
            <a:avLst/>
          </a:prstGeom>
          <a:noFill/>
          <a:ln>
            <a:noFill/>
          </a:ln>
        </p:spPr>
      </p:pic>
      <p:sp>
        <p:nvSpPr>
          <p:cNvPr id="306" name="Google Shape;306;p16"/>
          <p:cNvSpPr txBox="1"/>
          <p:nvPr/>
        </p:nvSpPr>
        <p:spPr>
          <a:xfrm>
            <a:off x="675325" y="1304175"/>
            <a:ext cx="3698400" cy="215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BF9000"/>
                </a:solidFill>
                <a:latin typeface="Trebuchet MS"/>
                <a:ea typeface="Trebuchet MS"/>
                <a:cs typeface="Trebuchet MS"/>
                <a:sym typeface="Trebuchet MS"/>
              </a:rPr>
              <a:t>Model is able to classify trash into the following categories:</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Cardboard</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Glass</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Metal</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Paper</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Plastic</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Miscellaneous Trash</a:t>
            </a:r>
            <a:r>
              <a:rPr lang="en" sz="1600" b="0" i="0" u="none" strike="noStrike" cap="none">
                <a:solidFill>
                  <a:srgbClr val="000000"/>
                </a:solidFill>
                <a:latin typeface="Trebuchet MS"/>
                <a:ea typeface="Trebuchet MS"/>
                <a:cs typeface="Trebuchet MS"/>
                <a:sym typeface="Trebuchet MS"/>
              </a:rPr>
              <a:t> </a:t>
            </a:r>
            <a:endParaRPr sz="16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10"/>
        <p:cNvGrpSpPr/>
        <p:nvPr/>
      </p:nvGrpSpPr>
      <p:grpSpPr>
        <a:xfrm>
          <a:off x="0" y="0"/>
          <a:ext cx="0" cy="0"/>
          <a:chOff x="0" y="0"/>
          <a:chExt cx="0" cy="0"/>
        </a:xfrm>
      </p:grpSpPr>
      <p:sp>
        <p:nvSpPr>
          <p:cNvPr id="311" name="Google Shape;311;p17"/>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MODEL EVALUATION</a:t>
            </a:r>
            <a:endParaRPr sz="2800">
              <a:solidFill>
                <a:srgbClr val="7F6000"/>
              </a:solidFill>
              <a:latin typeface="Nunito ExtraBold"/>
              <a:ea typeface="Nunito ExtraBold"/>
              <a:cs typeface="Nunito ExtraBold"/>
              <a:sym typeface="Nunito ExtraBold"/>
            </a:endParaRPr>
          </a:p>
        </p:txBody>
      </p:sp>
      <p:cxnSp>
        <p:nvCxnSpPr>
          <p:cNvPr id="312" name="Google Shape;312;p17"/>
          <p:cNvCxnSpPr/>
          <p:nvPr/>
        </p:nvCxnSpPr>
        <p:spPr>
          <a:xfrm>
            <a:off x="1453401" y="1065125"/>
            <a:ext cx="6261300" cy="16800"/>
          </a:xfrm>
          <a:prstGeom prst="straightConnector1">
            <a:avLst/>
          </a:prstGeom>
          <a:noFill/>
          <a:ln w="38100" cap="flat" cmpd="sng">
            <a:solidFill>
              <a:srgbClr val="351C75"/>
            </a:solidFill>
            <a:prstDash val="solid"/>
            <a:round/>
            <a:headEnd type="none" w="sm" len="sm"/>
            <a:tailEnd type="none" w="sm" len="sm"/>
          </a:ln>
        </p:spPr>
      </p:cxnSp>
      <p:pic>
        <p:nvPicPr>
          <p:cNvPr id="313" name="Google Shape;313;p17"/>
          <p:cNvPicPr preferRelativeResize="0"/>
          <p:nvPr/>
        </p:nvPicPr>
        <p:blipFill rotWithShape="1">
          <a:blip r:embed="rId3">
            <a:alphaModFix/>
          </a:blip>
          <a:srcRect/>
          <a:stretch/>
        </p:blipFill>
        <p:spPr>
          <a:xfrm>
            <a:off x="4741400" y="1313575"/>
            <a:ext cx="3583449" cy="3419500"/>
          </a:xfrm>
          <a:prstGeom prst="rect">
            <a:avLst/>
          </a:prstGeom>
          <a:noFill/>
          <a:ln>
            <a:noFill/>
          </a:ln>
        </p:spPr>
      </p:pic>
      <p:pic>
        <p:nvPicPr>
          <p:cNvPr id="314" name="Google Shape;314;p17"/>
          <p:cNvPicPr preferRelativeResize="0"/>
          <p:nvPr/>
        </p:nvPicPr>
        <p:blipFill rotWithShape="1">
          <a:blip r:embed="rId4">
            <a:alphaModFix/>
          </a:blip>
          <a:srcRect/>
          <a:stretch/>
        </p:blipFill>
        <p:spPr>
          <a:xfrm>
            <a:off x="711900" y="1419200"/>
            <a:ext cx="3987268" cy="2984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A298B8"/>
            </a:gs>
            <a:gs pos="100000">
              <a:srgbClr val="9180BB"/>
            </a:gs>
          </a:gsLst>
          <a:path path="circle">
            <a:fillToRect l="50000" t="50000" r="50000" b="50000"/>
          </a:path>
          <a:tileRect/>
        </a:gradFill>
        <a:effectLst/>
      </p:bgPr>
    </p:bg>
    <p:spTree>
      <p:nvGrpSpPr>
        <p:cNvPr id="1" name="Shape 136"/>
        <p:cNvGrpSpPr/>
        <p:nvPr/>
      </p:nvGrpSpPr>
      <p:grpSpPr>
        <a:xfrm>
          <a:off x="0" y="0"/>
          <a:ext cx="0" cy="0"/>
          <a:chOff x="0" y="0"/>
          <a:chExt cx="0" cy="0"/>
        </a:xfrm>
      </p:grpSpPr>
      <p:sp>
        <p:nvSpPr>
          <p:cNvPr id="137" name="Google Shape;137;p2"/>
          <p:cNvSpPr txBox="1">
            <a:spLocks noGrp="1"/>
          </p:cNvSpPr>
          <p:nvPr>
            <p:ph type="title"/>
          </p:nvPr>
        </p:nvSpPr>
        <p:spPr>
          <a:xfrm>
            <a:off x="819150" y="3884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200">
                <a:solidFill>
                  <a:srgbClr val="7F6000"/>
                </a:solidFill>
                <a:latin typeface="Nunito ExtraBold"/>
                <a:ea typeface="Nunito ExtraBold"/>
                <a:cs typeface="Nunito ExtraBold"/>
                <a:sym typeface="Nunito ExtraBold"/>
              </a:rPr>
              <a:t>AGENDA</a:t>
            </a:r>
            <a:endParaRPr sz="3200"/>
          </a:p>
        </p:txBody>
      </p:sp>
      <p:cxnSp>
        <p:nvCxnSpPr>
          <p:cNvPr id="138" name="Google Shape;138;p2"/>
          <p:cNvCxnSpPr/>
          <p:nvPr/>
        </p:nvCxnSpPr>
        <p:spPr>
          <a:xfrm>
            <a:off x="1529601" y="1002533"/>
            <a:ext cx="6261300" cy="16800"/>
          </a:xfrm>
          <a:prstGeom prst="straightConnector1">
            <a:avLst/>
          </a:prstGeom>
          <a:noFill/>
          <a:ln w="38100" cap="flat" cmpd="sng">
            <a:solidFill>
              <a:srgbClr val="351C75"/>
            </a:solidFill>
            <a:prstDash val="solid"/>
            <a:round/>
            <a:headEnd type="none" w="sm" len="sm"/>
            <a:tailEnd type="none" w="sm" len="sm"/>
          </a:ln>
        </p:spPr>
      </p:cxnSp>
      <p:pic>
        <p:nvPicPr>
          <p:cNvPr id="139" name="Google Shape;139;p2" descr="Meeting with solid fill"/>
          <p:cNvPicPr preferRelativeResize="0"/>
          <p:nvPr/>
        </p:nvPicPr>
        <p:blipFill rotWithShape="1">
          <a:blip r:embed="rId3">
            <a:alphaModFix/>
          </a:blip>
          <a:srcRect/>
          <a:stretch/>
        </p:blipFill>
        <p:spPr>
          <a:xfrm>
            <a:off x="1747152" y="1240968"/>
            <a:ext cx="457200" cy="457200"/>
          </a:xfrm>
          <a:prstGeom prst="rect">
            <a:avLst/>
          </a:prstGeom>
          <a:noFill/>
          <a:ln>
            <a:noFill/>
          </a:ln>
        </p:spPr>
      </p:pic>
      <p:sp>
        <p:nvSpPr>
          <p:cNvPr id="140" name="Google Shape;140;p2"/>
          <p:cNvSpPr txBox="1"/>
          <p:nvPr/>
        </p:nvSpPr>
        <p:spPr>
          <a:xfrm>
            <a:off x="2121607" y="1313117"/>
            <a:ext cx="1949700" cy="37930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Team Members</a:t>
            </a:r>
            <a:endParaRPr sz="1100" b="0" i="0" u="none" strike="noStrike" cap="none">
              <a:solidFill>
                <a:srgbClr val="BF9000"/>
              </a:solidFill>
              <a:latin typeface="Trebuchet MS"/>
              <a:ea typeface="Trebuchet MS"/>
              <a:cs typeface="Trebuchet MS"/>
              <a:sym typeface="Trebuchet MS"/>
            </a:endParaRPr>
          </a:p>
        </p:txBody>
      </p:sp>
      <p:pic>
        <p:nvPicPr>
          <p:cNvPr id="141" name="Google Shape;141;p2"/>
          <p:cNvPicPr preferRelativeResize="0"/>
          <p:nvPr/>
        </p:nvPicPr>
        <p:blipFill rotWithShape="1">
          <a:blip r:embed="rId4">
            <a:alphaModFix/>
          </a:blip>
          <a:srcRect/>
          <a:stretch/>
        </p:blipFill>
        <p:spPr>
          <a:xfrm>
            <a:off x="1743710" y="1770070"/>
            <a:ext cx="461050" cy="461050"/>
          </a:xfrm>
          <a:prstGeom prst="rect">
            <a:avLst/>
          </a:prstGeom>
          <a:noFill/>
          <a:ln>
            <a:noFill/>
          </a:ln>
        </p:spPr>
      </p:pic>
      <p:sp>
        <p:nvSpPr>
          <p:cNvPr id="142" name="Google Shape;142;p2"/>
          <p:cNvSpPr txBox="1"/>
          <p:nvPr/>
        </p:nvSpPr>
        <p:spPr>
          <a:xfrm>
            <a:off x="2129765" y="1819301"/>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Project Overview</a:t>
            </a:r>
            <a:endParaRPr sz="1100" b="0" i="0" u="none" strike="noStrike" cap="none">
              <a:solidFill>
                <a:srgbClr val="BF9000"/>
              </a:solidFill>
              <a:latin typeface="Trebuchet MS"/>
              <a:ea typeface="Trebuchet MS"/>
              <a:cs typeface="Trebuchet MS"/>
              <a:sym typeface="Trebuchet MS"/>
            </a:endParaRPr>
          </a:p>
        </p:txBody>
      </p:sp>
      <p:pic>
        <p:nvPicPr>
          <p:cNvPr id="143" name="Google Shape;143;p2" descr="Employee badge with solid fill"/>
          <p:cNvPicPr preferRelativeResize="0"/>
          <p:nvPr/>
        </p:nvPicPr>
        <p:blipFill rotWithShape="1">
          <a:blip r:embed="rId5">
            <a:alphaModFix/>
          </a:blip>
          <a:srcRect/>
          <a:stretch/>
        </p:blipFill>
        <p:spPr>
          <a:xfrm>
            <a:off x="1747148" y="2302326"/>
            <a:ext cx="457200" cy="457200"/>
          </a:xfrm>
          <a:prstGeom prst="rect">
            <a:avLst/>
          </a:prstGeom>
          <a:noFill/>
          <a:ln>
            <a:noFill/>
          </a:ln>
        </p:spPr>
      </p:pic>
      <p:sp>
        <p:nvSpPr>
          <p:cNvPr id="144" name="Google Shape;144;p2"/>
          <p:cNvSpPr txBox="1"/>
          <p:nvPr/>
        </p:nvSpPr>
        <p:spPr>
          <a:xfrm>
            <a:off x="2115524" y="2379912"/>
            <a:ext cx="1949700" cy="37930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Personas</a:t>
            </a:r>
            <a:endParaRPr sz="1100" b="0" i="0" u="none" strike="noStrike" cap="none">
              <a:solidFill>
                <a:srgbClr val="BF9000"/>
              </a:solidFill>
              <a:latin typeface="Trebuchet MS"/>
              <a:ea typeface="Trebuchet MS"/>
              <a:cs typeface="Trebuchet MS"/>
              <a:sym typeface="Trebuchet MS"/>
            </a:endParaRPr>
          </a:p>
        </p:txBody>
      </p:sp>
      <p:sp>
        <p:nvSpPr>
          <p:cNvPr id="145" name="Google Shape;145;p2"/>
          <p:cNvSpPr txBox="1"/>
          <p:nvPr/>
        </p:nvSpPr>
        <p:spPr>
          <a:xfrm>
            <a:off x="2103403" y="2892630"/>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Technologies Used</a:t>
            </a:r>
            <a:endParaRPr sz="1100" b="0" i="0" u="none" strike="noStrike" cap="none">
              <a:solidFill>
                <a:srgbClr val="BF9000"/>
              </a:solidFill>
              <a:latin typeface="Trebuchet MS"/>
              <a:ea typeface="Trebuchet MS"/>
              <a:cs typeface="Trebuchet MS"/>
              <a:sym typeface="Trebuchet MS"/>
            </a:endParaRPr>
          </a:p>
        </p:txBody>
      </p:sp>
      <p:pic>
        <p:nvPicPr>
          <p:cNvPr id="146" name="Google Shape;146;p2"/>
          <p:cNvPicPr preferRelativeResize="0"/>
          <p:nvPr/>
        </p:nvPicPr>
        <p:blipFill rotWithShape="1">
          <a:blip r:embed="rId6">
            <a:alphaModFix/>
          </a:blip>
          <a:srcRect/>
          <a:stretch/>
        </p:blipFill>
        <p:spPr>
          <a:xfrm>
            <a:off x="1744533" y="2840922"/>
            <a:ext cx="457200" cy="457200"/>
          </a:xfrm>
          <a:prstGeom prst="rect">
            <a:avLst/>
          </a:prstGeom>
          <a:noFill/>
          <a:ln>
            <a:noFill/>
          </a:ln>
        </p:spPr>
      </p:pic>
      <p:pic>
        <p:nvPicPr>
          <p:cNvPr id="147" name="Google Shape;147;p2"/>
          <p:cNvPicPr preferRelativeResize="0"/>
          <p:nvPr/>
        </p:nvPicPr>
        <p:blipFill rotWithShape="1">
          <a:blip r:embed="rId7">
            <a:alphaModFix/>
          </a:blip>
          <a:srcRect/>
          <a:stretch/>
        </p:blipFill>
        <p:spPr>
          <a:xfrm>
            <a:off x="1747804" y="3355567"/>
            <a:ext cx="461050" cy="461050"/>
          </a:xfrm>
          <a:prstGeom prst="rect">
            <a:avLst/>
          </a:prstGeom>
          <a:noFill/>
          <a:ln>
            <a:noFill/>
          </a:ln>
        </p:spPr>
      </p:pic>
      <p:sp>
        <p:nvSpPr>
          <p:cNvPr id="148" name="Google Shape;148;p2"/>
          <p:cNvSpPr txBox="1"/>
          <p:nvPr/>
        </p:nvSpPr>
        <p:spPr>
          <a:xfrm>
            <a:off x="2127896" y="3408286"/>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Design Architecture</a:t>
            </a:r>
            <a:endParaRPr sz="1100" b="0" i="0" u="none" strike="noStrike" cap="none">
              <a:solidFill>
                <a:srgbClr val="BF9000"/>
              </a:solidFill>
              <a:latin typeface="Trebuchet MS"/>
              <a:ea typeface="Trebuchet MS"/>
              <a:cs typeface="Trebuchet MS"/>
              <a:sym typeface="Trebuchet MS"/>
            </a:endParaRPr>
          </a:p>
        </p:txBody>
      </p:sp>
      <p:pic>
        <p:nvPicPr>
          <p:cNvPr id="149" name="Google Shape;149;p2"/>
          <p:cNvPicPr preferRelativeResize="0"/>
          <p:nvPr/>
        </p:nvPicPr>
        <p:blipFill rotWithShape="1">
          <a:blip r:embed="rId8">
            <a:alphaModFix/>
          </a:blip>
          <a:srcRect/>
          <a:stretch/>
        </p:blipFill>
        <p:spPr>
          <a:xfrm>
            <a:off x="1744534" y="3897378"/>
            <a:ext cx="461050" cy="461050"/>
          </a:xfrm>
          <a:prstGeom prst="rect">
            <a:avLst/>
          </a:prstGeom>
          <a:noFill/>
          <a:ln>
            <a:noFill/>
          </a:ln>
        </p:spPr>
      </p:pic>
      <p:sp>
        <p:nvSpPr>
          <p:cNvPr id="150" name="Google Shape;150;p2"/>
          <p:cNvSpPr txBox="1"/>
          <p:nvPr/>
        </p:nvSpPr>
        <p:spPr>
          <a:xfrm>
            <a:off x="2124338" y="3949088"/>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Sprint Overview</a:t>
            </a:r>
            <a:endParaRPr sz="1100" b="0" i="0" u="none" strike="noStrike" cap="none">
              <a:solidFill>
                <a:srgbClr val="BF9000"/>
              </a:solidFill>
              <a:latin typeface="Trebuchet MS"/>
              <a:ea typeface="Trebuchet MS"/>
              <a:cs typeface="Trebuchet MS"/>
              <a:sym typeface="Trebuchet MS"/>
            </a:endParaRPr>
          </a:p>
        </p:txBody>
      </p:sp>
      <p:sp>
        <p:nvSpPr>
          <p:cNvPr id="151" name="Google Shape;151;p2"/>
          <p:cNvSpPr txBox="1"/>
          <p:nvPr/>
        </p:nvSpPr>
        <p:spPr>
          <a:xfrm>
            <a:off x="5705753" y="1292977"/>
            <a:ext cx="1949700" cy="37930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Product Backlog</a:t>
            </a:r>
            <a:endParaRPr sz="1100" b="0" i="0" u="none" strike="noStrike" cap="none">
              <a:solidFill>
                <a:srgbClr val="BF9000"/>
              </a:solidFill>
              <a:latin typeface="Trebuchet MS"/>
              <a:ea typeface="Trebuchet MS"/>
              <a:cs typeface="Trebuchet MS"/>
              <a:sym typeface="Trebuchet MS"/>
            </a:endParaRPr>
          </a:p>
        </p:txBody>
      </p:sp>
      <p:pic>
        <p:nvPicPr>
          <p:cNvPr id="152" name="Google Shape;152;p2" descr="Clipboard Checked with solid fill"/>
          <p:cNvPicPr preferRelativeResize="0"/>
          <p:nvPr/>
        </p:nvPicPr>
        <p:blipFill rotWithShape="1">
          <a:blip r:embed="rId9">
            <a:alphaModFix/>
          </a:blip>
          <a:srcRect/>
          <a:stretch/>
        </p:blipFill>
        <p:spPr>
          <a:xfrm>
            <a:off x="5376672" y="1243584"/>
            <a:ext cx="461050" cy="461050"/>
          </a:xfrm>
          <a:prstGeom prst="rect">
            <a:avLst/>
          </a:prstGeom>
          <a:noFill/>
          <a:ln>
            <a:noFill/>
          </a:ln>
        </p:spPr>
      </p:pic>
      <p:pic>
        <p:nvPicPr>
          <p:cNvPr id="153" name="Google Shape;153;p2" descr="Presentation with checklist with solid fill"/>
          <p:cNvPicPr preferRelativeResize="0"/>
          <p:nvPr/>
        </p:nvPicPr>
        <p:blipFill rotWithShape="1">
          <a:blip r:embed="rId10">
            <a:alphaModFix/>
          </a:blip>
          <a:srcRect/>
          <a:stretch/>
        </p:blipFill>
        <p:spPr>
          <a:xfrm>
            <a:off x="5376670" y="1804303"/>
            <a:ext cx="457200" cy="457200"/>
          </a:xfrm>
          <a:prstGeom prst="rect">
            <a:avLst/>
          </a:prstGeom>
          <a:noFill/>
          <a:ln>
            <a:noFill/>
          </a:ln>
        </p:spPr>
      </p:pic>
      <p:sp>
        <p:nvSpPr>
          <p:cNvPr id="154" name="Google Shape;154;p2"/>
          <p:cNvSpPr txBox="1"/>
          <p:nvPr/>
        </p:nvSpPr>
        <p:spPr>
          <a:xfrm>
            <a:off x="5719360" y="1820934"/>
            <a:ext cx="1949700" cy="37930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Sprint Backlog</a:t>
            </a:r>
            <a:endParaRPr sz="1100" b="0" i="0" u="none" strike="noStrike" cap="none">
              <a:solidFill>
                <a:srgbClr val="BF9000"/>
              </a:solidFill>
              <a:latin typeface="Trebuchet MS"/>
              <a:ea typeface="Trebuchet MS"/>
              <a:cs typeface="Trebuchet MS"/>
              <a:sym typeface="Trebuchet MS"/>
            </a:endParaRPr>
          </a:p>
        </p:txBody>
      </p:sp>
      <p:pic>
        <p:nvPicPr>
          <p:cNvPr id="155" name="Google Shape;155;p2" descr="Future with solid fill"/>
          <p:cNvPicPr preferRelativeResize="0"/>
          <p:nvPr/>
        </p:nvPicPr>
        <p:blipFill rotWithShape="1">
          <a:blip r:embed="rId11">
            <a:alphaModFix/>
          </a:blip>
          <a:srcRect/>
          <a:stretch/>
        </p:blipFill>
        <p:spPr>
          <a:xfrm>
            <a:off x="5376672" y="2841175"/>
            <a:ext cx="457200" cy="457200"/>
          </a:xfrm>
          <a:prstGeom prst="rect">
            <a:avLst/>
          </a:prstGeom>
          <a:noFill/>
          <a:ln>
            <a:noFill/>
          </a:ln>
        </p:spPr>
      </p:pic>
      <p:sp>
        <p:nvSpPr>
          <p:cNvPr id="156" name="Google Shape;156;p2"/>
          <p:cNvSpPr txBox="1"/>
          <p:nvPr/>
        </p:nvSpPr>
        <p:spPr>
          <a:xfrm>
            <a:off x="5765624" y="2855079"/>
            <a:ext cx="1949700" cy="37930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dirty="0">
                <a:solidFill>
                  <a:srgbClr val="BF9000"/>
                </a:solidFill>
                <a:latin typeface="Trebuchet MS"/>
                <a:ea typeface="Trebuchet MS"/>
                <a:cs typeface="Trebuchet MS"/>
                <a:sym typeface="Trebuchet MS"/>
              </a:rPr>
              <a:t>Future Sprint Timeline</a:t>
            </a:r>
            <a:endParaRPr sz="1100" b="0" i="0" u="none" strike="noStrike" cap="none" dirty="0">
              <a:solidFill>
                <a:srgbClr val="BF9000"/>
              </a:solidFill>
              <a:latin typeface="Trebuchet MS"/>
              <a:ea typeface="Trebuchet MS"/>
              <a:cs typeface="Trebuchet MS"/>
              <a:sym typeface="Trebuchet MS"/>
            </a:endParaRPr>
          </a:p>
        </p:txBody>
      </p:sp>
      <p:pic>
        <p:nvPicPr>
          <p:cNvPr id="157" name="Google Shape;157;p2"/>
          <p:cNvPicPr preferRelativeResize="0"/>
          <p:nvPr/>
        </p:nvPicPr>
        <p:blipFill rotWithShape="1">
          <a:blip r:embed="rId12">
            <a:alphaModFix/>
          </a:blip>
          <a:srcRect/>
          <a:stretch/>
        </p:blipFill>
        <p:spPr>
          <a:xfrm>
            <a:off x="5376672" y="2295908"/>
            <a:ext cx="461050" cy="461050"/>
          </a:xfrm>
          <a:prstGeom prst="rect">
            <a:avLst/>
          </a:prstGeom>
          <a:noFill/>
          <a:ln>
            <a:noFill/>
          </a:ln>
        </p:spPr>
      </p:pic>
      <p:sp>
        <p:nvSpPr>
          <p:cNvPr id="158" name="Google Shape;158;p2"/>
          <p:cNvSpPr txBox="1"/>
          <p:nvPr/>
        </p:nvSpPr>
        <p:spPr>
          <a:xfrm>
            <a:off x="5696016" y="2334497"/>
            <a:ext cx="1949700" cy="37930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Project Demo</a:t>
            </a:r>
            <a:endParaRPr sz="1100" b="0" i="0" u="none" strike="noStrike" cap="none">
              <a:solidFill>
                <a:srgbClr val="BF9000"/>
              </a:solidFill>
              <a:latin typeface="Trebuchet MS"/>
              <a:ea typeface="Trebuchet MS"/>
              <a:cs typeface="Trebuchet MS"/>
              <a:sym typeface="Trebuchet MS"/>
            </a:endParaRPr>
          </a:p>
        </p:txBody>
      </p:sp>
      <p:pic>
        <p:nvPicPr>
          <p:cNvPr id="159" name="Google Shape;159;p2"/>
          <p:cNvPicPr preferRelativeResize="0"/>
          <p:nvPr/>
        </p:nvPicPr>
        <p:blipFill rotWithShape="1">
          <a:blip r:embed="rId13">
            <a:alphaModFix/>
          </a:blip>
          <a:srcRect/>
          <a:stretch/>
        </p:blipFill>
        <p:spPr>
          <a:xfrm>
            <a:off x="5376678" y="3375487"/>
            <a:ext cx="457200" cy="457200"/>
          </a:xfrm>
          <a:prstGeom prst="rect">
            <a:avLst/>
          </a:prstGeom>
          <a:noFill/>
          <a:ln>
            <a:noFill/>
          </a:ln>
        </p:spPr>
      </p:pic>
      <p:sp>
        <p:nvSpPr>
          <p:cNvPr id="160" name="Google Shape;160;p2"/>
          <p:cNvSpPr txBox="1"/>
          <p:nvPr/>
        </p:nvSpPr>
        <p:spPr>
          <a:xfrm>
            <a:off x="5802155" y="3405894"/>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dirty="0">
                <a:solidFill>
                  <a:srgbClr val="BF9000"/>
                </a:solidFill>
                <a:latin typeface="Trebuchet MS"/>
                <a:ea typeface="Trebuchet MS"/>
                <a:cs typeface="Trebuchet MS"/>
                <a:sym typeface="Trebuchet MS"/>
              </a:rPr>
              <a:t>Retrospective</a:t>
            </a:r>
            <a:endParaRPr sz="1100" b="0" i="0" u="none" strike="noStrike" cap="none" dirty="0">
              <a:solidFill>
                <a:srgbClr val="BF9000"/>
              </a:solidFill>
              <a:latin typeface="Trebuchet MS"/>
              <a:ea typeface="Trebuchet MS"/>
              <a:cs typeface="Trebuchet MS"/>
              <a:sym typeface="Trebuchet MS"/>
            </a:endParaRPr>
          </a:p>
        </p:txBody>
      </p:sp>
      <p:pic>
        <p:nvPicPr>
          <p:cNvPr id="161" name="Google Shape;161;p2"/>
          <p:cNvPicPr preferRelativeResize="0"/>
          <p:nvPr/>
        </p:nvPicPr>
        <p:blipFill rotWithShape="1">
          <a:blip r:embed="rId14">
            <a:alphaModFix/>
          </a:blip>
          <a:srcRect/>
          <a:stretch/>
        </p:blipFill>
        <p:spPr>
          <a:xfrm>
            <a:off x="5376672" y="3921872"/>
            <a:ext cx="457200" cy="457200"/>
          </a:xfrm>
          <a:prstGeom prst="rect">
            <a:avLst/>
          </a:prstGeom>
          <a:noFill/>
          <a:ln>
            <a:noFill/>
          </a:ln>
        </p:spPr>
      </p:pic>
      <p:sp>
        <p:nvSpPr>
          <p:cNvPr id="162" name="Google Shape;162;p2"/>
          <p:cNvSpPr txBox="1"/>
          <p:nvPr/>
        </p:nvSpPr>
        <p:spPr>
          <a:xfrm>
            <a:off x="5834811" y="3968989"/>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Conclusion</a:t>
            </a:r>
            <a:endParaRPr sz="1100" b="0" i="0" u="none" strike="noStrike" cap="none">
              <a:solidFill>
                <a:srgbClr val="BF9000"/>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18"/>
        <p:cNvGrpSpPr/>
        <p:nvPr/>
      </p:nvGrpSpPr>
      <p:grpSpPr>
        <a:xfrm>
          <a:off x="0" y="0"/>
          <a:ext cx="0" cy="0"/>
          <a:chOff x="0" y="0"/>
          <a:chExt cx="0" cy="0"/>
        </a:xfrm>
      </p:grpSpPr>
      <p:pic>
        <p:nvPicPr>
          <p:cNvPr id="319" name="Google Shape;319;p18"/>
          <p:cNvPicPr preferRelativeResize="0"/>
          <p:nvPr/>
        </p:nvPicPr>
        <p:blipFill rotWithShape="1">
          <a:blip r:embed="rId3">
            <a:alphaModFix/>
          </a:blip>
          <a:srcRect/>
          <a:stretch/>
        </p:blipFill>
        <p:spPr>
          <a:xfrm>
            <a:off x="1552925" y="1030850"/>
            <a:ext cx="6051275" cy="3403525"/>
          </a:xfrm>
          <a:prstGeom prst="rect">
            <a:avLst/>
          </a:prstGeom>
          <a:noFill/>
          <a:ln>
            <a:noFill/>
          </a:ln>
        </p:spPr>
      </p:pic>
      <p:sp>
        <p:nvSpPr>
          <p:cNvPr id="320" name="Google Shape;320;p18"/>
          <p:cNvSpPr/>
          <p:nvPr/>
        </p:nvSpPr>
        <p:spPr>
          <a:xfrm>
            <a:off x="2419700" y="638200"/>
            <a:ext cx="4391400" cy="492300"/>
          </a:xfrm>
          <a:prstGeom prst="rect">
            <a:avLst/>
          </a:prstGeom>
          <a:solidFill>
            <a:srgbClr val="FFF2CC"/>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7F6000"/>
                </a:solidFill>
                <a:latin typeface="Nunito ExtraBold"/>
                <a:ea typeface="Nunito ExtraBold"/>
                <a:cs typeface="Nunito ExtraBold"/>
                <a:sym typeface="Nunito ExtraBold"/>
              </a:rPr>
              <a:t>SPRINT OVERVIEW</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24"/>
        <p:cNvGrpSpPr/>
        <p:nvPr/>
      </p:nvGrpSpPr>
      <p:grpSpPr>
        <a:xfrm>
          <a:off x="0" y="0"/>
          <a:ext cx="0" cy="0"/>
          <a:chOff x="0" y="0"/>
          <a:chExt cx="0" cy="0"/>
        </a:xfrm>
      </p:grpSpPr>
      <p:sp>
        <p:nvSpPr>
          <p:cNvPr id="325" name="Google Shape;325;p19"/>
          <p:cNvSpPr txBox="1">
            <a:spLocks noGrp="1"/>
          </p:cNvSpPr>
          <p:nvPr>
            <p:ph type="title"/>
          </p:nvPr>
        </p:nvSpPr>
        <p:spPr>
          <a:xfrm>
            <a:off x="819150" y="1598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REVIEW SPRINT IV</a:t>
            </a:r>
            <a:endParaRPr sz="2800">
              <a:solidFill>
                <a:srgbClr val="7F6000"/>
              </a:solidFill>
              <a:latin typeface="Nunito ExtraBold"/>
              <a:ea typeface="Nunito ExtraBold"/>
              <a:cs typeface="Nunito ExtraBold"/>
              <a:sym typeface="Nunito ExtraBold"/>
            </a:endParaRPr>
          </a:p>
        </p:txBody>
      </p:sp>
      <p:cxnSp>
        <p:nvCxnSpPr>
          <p:cNvPr id="326" name="Google Shape;326;p19"/>
          <p:cNvCxnSpPr/>
          <p:nvPr/>
        </p:nvCxnSpPr>
        <p:spPr>
          <a:xfrm>
            <a:off x="1529601" y="686849"/>
            <a:ext cx="6261300" cy="16800"/>
          </a:xfrm>
          <a:prstGeom prst="straightConnector1">
            <a:avLst/>
          </a:prstGeom>
          <a:noFill/>
          <a:ln w="38100" cap="flat" cmpd="sng">
            <a:solidFill>
              <a:srgbClr val="351C75"/>
            </a:solidFill>
            <a:prstDash val="solid"/>
            <a:round/>
            <a:headEnd type="none" w="sm" len="sm"/>
            <a:tailEnd type="none" w="sm" len="sm"/>
          </a:ln>
        </p:spPr>
      </p:cxnSp>
      <p:pic>
        <p:nvPicPr>
          <p:cNvPr id="327" name="Google Shape;327;p19"/>
          <p:cNvPicPr preferRelativeResize="0"/>
          <p:nvPr/>
        </p:nvPicPr>
        <p:blipFill rotWithShape="1">
          <a:blip r:embed="rId3">
            <a:alphaModFix/>
          </a:blip>
          <a:srcRect/>
          <a:stretch/>
        </p:blipFill>
        <p:spPr>
          <a:xfrm>
            <a:off x="342901" y="1182436"/>
            <a:ext cx="4580164" cy="2678800"/>
          </a:xfrm>
          <a:prstGeom prst="rect">
            <a:avLst/>
          </a:prstGeom>
          <a:noFill/>
          <a:ln>
            <a:noFill/>
          </a:ln>
        </p:spPr>
      </p:pic>
      <p:pic>
        <p:nvPicPr>
          <p:cNvPr id="328" name="Google Shape;328;p19"/>
          <p:cNvPicPr preferRelativeResize="0"/>
          <p:nvPr/>
        </p:nvPicPr>
        <p:blipFill rotWithShape="1">
          <a:blip r:embed="rId4">
            <a:alphaModFix/>
          </a:blip>
          <a:srcRect/>
          <a:stretch/>
        </p:blipFill>
        <p:spPr>
          <a:xfrm>
            <a:off x="5029199" y="825215"/>
            <a:ext cx="3611871" cy="34072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32"/>
        <p:cNvGrpSpPr/>
        <p:nvPr/>
      </p:nvGrpSpPr>
      <p:grpSpPr>
        <a:xfrm>
          <a:off x="0" y="0"/>
          <a:ext cx="0" cy="0"/>
          <a:chOff x="0" y="0"/>
          <a:chExt cx="0" cy="0"/>
        </a:xfrm>
      </p:grpSpPr>
      <p:sp>
        <p:nvSpPr>
          <p:cNvPr id="333" name="Google Shape;333;p20"/>
          <p:cNvSpPr txBox="1">
            <a:spLocks noGrp="1"/>
          </p:cNvSpPr>
          <p:nvPr>
            <p:ph type="title"/>
          </p:nvPr>
        </p:nvSpPr>
        <p:spPr>
          <a:xfrm>
            <a:off x="737510" y="291418"/>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600">
                <a:solidFill>
                  <a:srgbClr val="7F6000"/>
                </a:solidFill>
                <a:latin typeface="Nunito ExtraBold"/>
                <a:ea typeface="Nunito ExtraBold"/>
                <a:cs typeface="Nunito ExtraBold"/>
                <a:sym typeface="Nunito ExtraBold"/>
              </a:rPr>
              <a:t>SPRINT IV vs SPRINT V </a:t>
            </a:r>
            <a:endParaRPr sz="3600">
              <a:solidFill>
                <a:srgbClr val="7F6000"/>
              </a:solidFill>
              <a:latin typeface="Nunito ExtraBold"/>
              <a:ea typeface="Nunito ExtraBold"/>
              <a:cs typeface="Nunito ExtraBold"/>
              <a:sym typeface="Nunito ExtraBold"/>
            </a:endParaRPr>
          </a:p>
        </p:txBody>
      </p:sp>
      <p:cxnSp>
        <p:nvCxnSpPr>
          <p:cNvPr id="334" name="Google Shape;334;p20"/>
          <p:cNvCxnSpPr/>
          <p:nvPr/>
        </p:nvCxnSpPr>
        <p:spPr>
          <a:xfrm>
            <a:off x="1611243" y="948842"/>
            <a:ext cx="5761106" cy="0"/>
          </a:xfrm>
          <a:prstGeom prst="straightConnector1">
            <a:avLst/>
          </a:prstGeom>
          <a:noFill/>
          <a:ln w="38100" cap="flat" cmpd="sng">
            <a:solidFill>
              <a:srgbClr val="351C75"/>
            </a:solidFill>
            <a:prstDash val="solid"/>
            <a:round/>
            <a:headEnd type="none" w="sm" len="sm"/>
            <a:tailEnd type="none" w="sm" len="sm"/>
          </a:ln>
        </p:spPr>
      </p:cxnSp>
      <p:graphicFrame>
        <p:nvGraphicFramePr>
          <p:cNvPr id="335" name="Google Shape;335;p20"/>
          <p:cNvGraphicFramePr/>
          <p:nvPr>
            <p:extLst>
              <p:ext uri="{D42A27DB-BD31-4B8C-83A1-F6EECF244321}">
                <p14:modId xmlns:p14="http://schemas.microsoft.com/office/powerpoint/2010/main" val="2842201338"/>
              </p:ext>
            </p:extLst>
          </p:nvPr>
        </p:nvGraphicFramePr>
        <p:xfrm>
          <a:off x="1330778" y="1343257"/>
          <a:ext cx="6453950" cy="2930475"/>
        </p:xfrm>
        <a:graphic>
          <a:graphicData uri="http://schemas.openxmlformats.org/drawingml/2006/table">
            <a:tbl>
              <a:tblPr firstRow="1" bandRow="1">
                <a:noFill/>
                <a:tableStyleId>{4E39D622-9F76-4B6B-BB31-29D4AE421571}</a:tableStyleId>
              </a:tblPr>
              <a:tblGrid>
                <a:gridCol w="3226975">
                  <a:extLst>
                    <a:ext uri="{9D8B030D-6E8A-4147-A177-3AD203B41FA5}">
                      <a16:colId xmlns:a16="http://schemas.microsoft.com/office/drawing/2014/main" val="20000"/>
                    </a:ext>
                  </a:extLst>
                </a:gridCol>
                <a:gridCol w="3226975">
                  <a:extLst>
                    <a:ext uri="{9D8B030D-6E8A-4147-A177-3AD203B41FA5}">
                      <a16:colId xmlns:a16="http://schemas.microsoft.com/office/drawing/2014/main" val="20001"/>
                    </a:ext>
                  </a:extLst>
                </a:gridCol>
              </a:tblGrid>
              <a:tr h="558075">
                <a:tc>
                  <a:txBody>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Trebuchet MS"/>
                          <a:ea typeface="Trebuchet MS"/>
                          <a:cs typeface="Trebuchet MS"/>
                          <a:sym typeface="Trebuchet MS"/>
                        </a:rPr>
                        <a:t>SPRINT IV</a:t>
                      </a:r>
                      <a:endParaRPr sz="14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chemeClr val="dk1"/>
                          </a:solidFill>
                          <a:latin typeface="Trebuchet MS"/>
                          <a:ea typeface="Trebuchet MS"/>
                          <a:cs typeface="Trebuchet MS"/>
                          <a:sym typeface="Trebuchet MS"/>
                        </a:rPr>
                        <a:t>SPRINT V</a:t>
                      </a:r>
                      <a:endParaRPr sz="1400" u="none" strike="noStrike" cap="none"/>
                    </a:p>
                  </a:txBody>
                  <a:tcPr marL="91450" marR="91450" marT="45725" marB="45725" anchor="ctr"/>
                </a:tc>
                <a:extLst>
                  <a:ext uri="{0D108BD9-81ED-4DB2-BD59-A6C34878D82A}">
                    <a16:rowId xmlns:a16="http://schemas.microsoft.com/office/drawing/2014/main" val="10000"/>
                  </a:ext>
                </a:extLst>
              </a:tr>
              <a:tr h="593100">
                <a:tc>
                  <a:txBody>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BF9000"/>
                          </a:solidFill>
                          <a:latin typeface="Trebuchet MS"/>
                          <a:ea typeface="Trebuchet MS"/>
                          <a:cs typeface="Trebuchet MS"/>
                          <a:sym typeface="Trebuchet MS"/>
                        </a:rPr>
                        <a:t>Finished</a:t>
                      </a:r>
                      <a:r>
                        <a:rPr lang="en" sz="1200" u="none" strike="noStrike" cap="none">
                          <a:solidFill>
                            <a:srgbClr val="BF9000"/>
                          </a:solidFill>
                          <a:latin typeface="Trebuchet MS"/>
                          <a:ea typeface="Trebuchet MS"/>
                          <a:cs typeface="Trebuchet MS"/>
                          <a:sym typeface="Trebuchet MS"/>
                        </a:rPr>
                        <a:t> the first iteration of our application UI design</a:t>
                      </a: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BF9000"/>
                          </a:solidFill>
                          <a:latin typeface="Trebuchet MS"/>
                          <a:ea typeface="Trebuchet MS"/>
                          <a:cs typeface="Trebuchet MS"/>
                          <a:sym typeface="Trebuchet MS"/>
                        </a:rPr>
                        <a:t>Determined and mapped out goals for future deliverables. </a:t>
                      </a:r>
                      <a:endParaRPr sz="1400" u="none" strike="noStrike" cap="none"/>
                    </a:p>
                  </a:txBody>
                  <a:tcPr marL="91450" marR="91450" marT="45725" marB="45725" anchor="ctr"/>
                </a:tc>
                <a:extLst>
                  <a:ext uri="{0D108BD9-81ED-4DB2-BD59-A6C34878D82A}">
                    <a16:rowId xmlns:a16="http://schemas.microsoft.com/office/drawing/2014/main" val="10001"/>
                  </a:ext>
                </a:extLst>
              </a:tr>
              <a:tr h="593100">
                <a:tc>
                  <a:txBody>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BF9000"/>
                          </a:solidFill>
                          <a:latin typeface="Trebuchet MS"/>
                          <a:ea typeface="Trebuchet MS"/>
                          <a:cs typeface="Trebuchet MS"/>
                          <a:sym typeface="Trebuchet MS"/>
                        </a:rPr>
                        <a:t>Deployed our model solution into our application architecture</a:t>
                      </a:r>
                      <a:endParaRPr sz="1200" b="0" i="0" u="none" strike="noStrike" cap="none">
                        <a:solidFill>
                          <a:srgbClr val="BF9000"/>
                        </a:solidFill>
                        <a:latin typeface="Trebuchet MS"/>
                        <a:ea typeface="Trebuchet MS"/>
                        <a:cs typeface="Trebuchet MS"/>
                        <a:sym typeface="Trebuchet M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BF9000"/>
                          </a:solidFill>
                          <a:latin typeface="Trebuchet MS"/>
                          <a:ea typeface="Trebuchet MS"/>
                          <a:cs typeface="Trebuchet MS"/>
                          <a:sym typeface="Trebuchet MS"/>
                        </a:rPr>
                        <a:t>Navigation Bar feature is added in our application</a:t>
                      </a:r>
                      <a:endParaRPr sz="1400" u="none" strike="noStrike" cap="none"/>
                    </a:p>
                  </a:txBody>
                  <a:tcPr marL="91450" marR="91450" marT="45725" marB="45725" anchor="ctr"/>
                </a:tc>
                <a:extLst>
                  <a:ext uri="{0D108BD9-81ED-4DB2-BD59-A6C34878D82A}">
                    <a16:rowId xmlns:a16="http://schemas.microsoft.com/office/drawing/2014/main" val="10002"/>
                  </a:ext>
                </a:extLst>
              </a:tr>
              <a:tr h="593100">
                <a:tc>
                  <a:txBody>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rgbClr val="BF9000"/>
                          </a:solidFill>
                          <a:latin typeface="Trebuchet MS"/>
                          <a:ea typeface="Trebuchet MS"/>
                          <a:cs typeface="Trebuchet MS"/>
                          <a:sym typeface="Trebuchet MS"/>
                        </a:rPr>
                        <a:t>Recognize a larger range of trash in model</a:t>
                      </a:r>
                      <a:endParaRPr sz="1200" b="0" i="0" u="none" strike="noStrike" cap="none" dirty="0">
                        <a:solidFill>
                          <a:srgbClr val="BF9000"/>
                        </a:solidFill>
                        <a:latin typeface="Trebuchet MS"/>
                        <a:ea typeface="Trebuchet MS"/>
                        <a:cs typeface="Trebuchet MS"/>
                        <a:sym typeface="Trebuchet MS"/>
                      </a:endParaRPr>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rgbClr val="BF9000"/>
                          </a:solidFill>
                          <a:latin typeface="Trebuchet MS"/>
                          <a:ea typeface="Trebuchet MS"/>
                          <a:cs typeface="Trebuchet MS"/>
                          <a:sym typeface="Trebuchet MS"/>
                        </a:rPr>
                        <a:t>Model confidence value improved</a:t>
                      </a:r>
                      <a:endParaRPr sz="1400" u="none" strike="noStrike" cap="none" dirty="0"/>
                    </a:p>
                  </a:txBody>
                  <a:tcPr marL="91450" marR="91450" marT="45725" marB="45725" anchor="ctr"/>
                </a:tc>
                <a:extLst>
                  <a:ext uri="{0D108BD9-81ED-4DB2-BD59-A6C34878D82A}">
                    <a16:rowId xmlns:a16="http://schemas.microsoft.com/office/drawing/2014/main" val="10003"/>
                  </a:ext>
                </a:extLst>
              </a:tr>
              <a:tr h="5931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nchor="ctr"/>
                </a:tc>
                <a:tc>
                  <a:txBody>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rgbClr val="BF9000"/>
                          </a:solidFill>
                          <a:latin typeface="Trebuchet MS"/>
                          <a:ea typeface="Trebuchet MS"/>
                          <a:cs typeface="Trebuchet MS"/>
                          <a:sym typeface="Trebuchet MS"/>
                        </a:rPr>
                        <a:t>Researched necessary technologies to achieve our goals </a:t>
                      </a:r>
                      <a:endParaRPr sz="1200" b="0" i="0" u="none" strike="noStrike" cap="none" dirty="0">
                        <a:solidFill>
                          <a:srgbClr val="BF9000"/>
                        </a:solidFill>
                        <a:latin typeface="Trebuchet MS"/>
                        <a:ea typeface="Trebuchet MS"/>
                        <a:cs typeface="Trebuchet MS"/>
                        <a:sym typeface="Trebuchet MS"/>
                      </a:endParaRP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39"/>
        <p:cNvGrpSpPr/>
        <p:nvPr/>
      </p:nvGrpSpPr>
      <p:grpSpPr>
        <a:xfrm>
          <a:off x="0" y="0"/>
          <a:ext cx="0" cy="0"/>
          <a:chOff x="0" y="0"/>
          <a:chExt cx="0" cy="0"/>
        </a:xfrm>
      </p:grpSpPr>
      <p:sp>
        <p:nvSpPr>
          <p:cNvPr id="340" name="Google Shape;340;p44"/>
          <p:cNvSpPr txBox="1">
            <a:spLocks noGrp="1"/>
          </p:cNvSpPr>
          <p:nvPr>
            <p:ph type="title"/>
          </p:nvPr>
        </p:nvSpPr>
        <p:spPr>
          <a:xfrm>
            <a:off x="819150" y="291418"/>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IMPROVEMENT</a:t>
            </a:r>
            <a:endParaRPr sz="2800">
              <a:solidFill>
                <a:srgbClr val="7F6000"/>
              </a:solidFill>
              <a:latin typeface="Nunito ExtraBold"/>
              <a:ea typeface="Nunito ExtraBold"/>
              <a:cs typeface="Nunito ExtraBold"/>
              <a:sym typeface="Nunito ExtraBold"/>
            </a:endParaRPr>
          </a:p>
        </p:txBody>
      </p:sp>
      <p:cxnSp>
        <p:nvCxnSpPr>
          <p:cNvPr id="341" name="Google Shape;341;p44"/>
          <p:cNvCxnSpPr/>
          <p:nvPr/>
        </p:nvCxnSpPr>
        <p:spPr>
          <a:xfrm>
            <a:off x="1529601" y="801887"/>
            <a:ext cx="6261300" cy="16800"/>
          </a:xfrm>
          <a:prstGeom prst="straightConnector1">
            <a:avLst/>
          </a:prstGeom>
          <a:noFill/>
          <a:ln w="38100" cap="flat" cmpd="sng">
            <a:solidFill>
              <a:srgbClr val="351C75"/>
            </a:solidFill>
            <a:prstDash val="solid"/>
            <a:round/>
            <a:headEnd type="none" w="sm" len="sm"/>
            <a:tailEnd type="none" w="sm" len="sm"/>
          </a:ln>
        </p:spPr>
      </p:cxnSp>
      <p:sp>
        <p:nvSpPr>
          <p:cNvPr id="342" name="Google Shape;342;p44"/>
          <p:cNvSpPr txBox="1"/>
          <p:nvPr/>
        </p:nvSpPr>
        <p:spPr>
          <a:xfrm>
            <a:off x="532950" y="1246025"/>
            <a:ext cx="4001700" cy="2949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rgbClr val="BF9000"/>
              </a:buClr>
              <a:buSzPts val="1200"/>
              <a:buFont typeface="Trebuchet MS"/>
              <a:buChar char="●"/>
            </a:pPr>
            <a:r>
              <a:rPr lang="en" sz="1200" b="0" i="0" u="none" strike="noStrike" cap="none">
                <a:solidFill>
                  <a:srgbClr val="BF9000"/>
                </a:solidFill>
                <a:latin typeface="Trebuchet MS"/>
                <a:ea typeface="Trebuchet MS"/>
                <a:cs typeface="Trebuchet MS"/>
                <a:sym typeface="Trebuchet MS"/>
              </a:rPr>
              <a:t>We want to improve both technically and with our presentation</a:t>
            </a:r>
            <a:endParaRPr sz="1200" b="0" i="0" u="none" strike="noStrike" cap="none">
              <a:solidFill>
                <a:srgbClr val="BF9000"/>
              </a:solidFill>
              <a:latin typeface="Trebuchet MS"/>
              <a:ea typeface="Trebuchet MS"/>
              <a:cs typeface="Trebuchet MS"/>
              <a:sym typeface="Trebuchet MS"/>
            </a:endParaRPr>
          </a:p>
          <a:p>
            <a:pPr marL="457200" marR="0" lvl="0" indent="-304800" algn="l" rtl="0">
              <a:lnSpc>
                <a:spcPct val="115000"/>
              </a:lnSpc>
              <a:spcBef>
                <a:spcPts val="0"/>
              </a:spcBef>
              <a:spcAft>
                <a:spcPts val="0"/>
              </a:spcAft>
              <a:buClr>
                <a:srgbClr val="BF9000"/>
              </a:buClr>
              <a:buSzPts val="1200"/>
              <a:buFont typeface="Trebuchet MS"/>
              <a:buChar char="●"/>
            </a:pPr>
            <a:r>
              <a:rPr lang="en" sz="1200" b="0" i="0" u="none" strike="noStrike" cap="none">
                <a:solidFill>
                  <a:srgbClr val="BF9000"/>
                </a:solidFill>
                <a:latin typeface="Trebuchet MS"/>
                <a:ea typeface="Trebuchet MS"/>
                <a:cs typeface="Trebuchet MS"/>
                <a:sym typeface="Trebuchet MS"/>
              </a:rPr>
              <a:t>Technical</a:t>
            </a:r>
            <a:endParaRPr sz="1200" b="0" i="0" u="none" strike="noStrike" cap="none">
              <a:solidFill>
                <a:srgbClr val="BF9000"/>
              </a:solidFill>
              <a:latin typeface="Trebuchet MS"/>
              <a:ea typeface="Trebuchet MS"/>
              <a:cs typeface="Trebuchet MS"/>
              <a:sym typeface="Trebuchet MS"/>
            </a:endParaRPr>
          </a:p>
          <a:p>
            <a:pPr marL="914400" marR="0" lvl="1" indent="-304800" algn="l" rtl="0">
              <a:lnSpc>
                <a:spcPct val="115000"/>
              </a:lnSpc>
              <a:spcBef>
                <a:spcPts val="0"/>
              </a:spcBef>
              <a:spcAft>
                <a:spcPts val="0"/>
              </a:spcAft>
              <a:buClr>
                <a:srgbClr val="BF9000"/>
              </a:buClr>
              <a:buSzPts val="1200"/>
              <a:buFont typeface="Trebuchet MS"/>
              <a:buChar char="o"/>
            </a:pPr>
            <a:r>
              <a:rPr lang="en" sz="1200" b="0" i="0" u="none" strike="noStrike" cap="none">
                <a:solidFill>
                  <a:srgbClr val="BF9000"/>
                </a:solidFill>
                <a:latin typeface="Trebuchet MS"/>
                <a:ea typeface="Trebuchet MS"/>
                <a:cs typeface="Trebuchet MS"/>
                <a:sym typeface="Trebuchet MS"/>
              </a:rPr>
              <a:t>Improve our interface and add additional content for users </a:t>
            </a:r>
            <a:endParaRPr sz="1200" b="0" i="0" u="none" strike="noStrike" cap="none">
              <a:solidFill>
                <a:srgbClr val="000000"/>
              </a:solidFill>
              <a:latin typeface="Arial"/>
              <a:ea typeface="Arial"/>
              <a:cs typeface="Arial"/>
              <a:sym typeface="Arial"/>
            </a:endParaRPr>
          </a:p>
          <a:p>
            <a:pPr marL="914400" marR="0" lvl="1" indent="-304800" algn="l" rtl="0">
              <a:lnSpc>
                <a:spcPct val="115000"/>
              </a:lnSpc>
              <a:spcBef>
                <a:spcPts val="0"/>
              </a:spcBef>
              <a:spcAft>
                <a:spcPts val="0"/>
              </a:spcAft>
              <a:buClr>
                <a:srgbClr val="BF9000"/>
              </a:buClr>
              <a:buSzPts val="1200"/>
              <a:buFont typeface="Trebuchet MS"/>
              <a:buChar char="o"/>
            </a:pPr>
            <a:r>
              <a:rPr lang="en" sz="1200" b="0" i="0" u="none" strike="noStrike" cap="none">
                <a:solidFill>
                  <a:srgbClr val="BF9000"/>
                </a:solidFill>
                <a:latin typeface="Trebuchet MS"/>
                <a:ea typeface="Trebuchet MS"/>
                <a:cs typeface="Trebuchet MS"/>
                <a:sym typeface="Trebuchet MS"/>
              </a:rPr>
              <a:t>Improve our model with multiple entity recognition and more accuracy</a:t>
            </a:r>
            <a:endParaRPr sz="1200" b="0" i="0" u="none" strike="noStrike" cap="none">
              <a:solidFill>
                <a:srgbClr val="000000"/>
              </a:solidFill>
              <a:latin typeface="Arial"/>
              <a:ea typeface="Arial"/>
              <a:cs typeface="Arial"/>
              <a:sym typeface="Arial"/>
            </a:endParaRPr>
          </a:p>
          <a:p>
            <a:pPr marL="914400" marR="0" lvl="1" indent="-304800" algn="l" rtl="0">
              <a:lnSpc>
                <a:spcPct val="115000"/>
              </a:lnSpc>
              <a:spcBef>
                <a:spcPts val="0"/>
              </a:spcBef>
              <a:spcAft>
                <a:spcPts val="0"/>
              </a:spcAft>
              <a:buClr>
                <a:srgbClr val="BF9000"/>
              </a:buClr>
              <a:buSzPts val="1200"/>
              <a:buFont typeface="Trebuchet MS"/>
              <a:buChar char="o"/>
            </a:pPr>
            <a:r>
              <a:rPr lang="en" sz="1200" b="0" i="0" u="none" strike="noStrike" cap="none">
                <a:solidFill>
                  <a:srgbClr val="BF9000"/>
                </a:solidFill>
                <a:latin typeface="Trebuchet MS"/>
                <a:ea typeface="Trebuchet MS"/>
                <a:cs typeface="Trebuchet MS"/>
                <a:sym typeface="Trebuchet MS"/>
              </a:rPr>
              <a:t>Improve maintainability of the project</a:t>
            </a:r>
            <a:endParaRPr sz="1200" b="0" i="0" u="none" strike="noStrike" cap="none">
              <a:solidFill>
                <a:srgbClr val="BF9000"/>
              </a:solidFill>
              <a:latin typeface="Trebuchet MS"/>
              <a:ea typeface="Trebuchet MS"/>
              <a:cs typeface="Trebuchet MS"/>
              <a:sym typeface="Trebuchet MS"/>
            </a:endParaRPr>
          </a:p>
          <a:p>
            <a:pPr marL="457200" marR="0" lvl="0" indent="-304800" algn="l" rtl="0">
              <a:lnSpc>
                <a:spcPct val="115000"/>
              </a:lnSpc>
              <a:spcBef>
                <a:spcPts val="0"/>
              </a:spcBef>
              <a:spcAft>
                <a:spcPts val="0"/>
              </a:spcAft>
              <a:buClr>
                <a:srgbClr val="BF9000"/>
              </a:buClr>
              <a:buSzPts val="1200"/>
              <a:buFont typeface="Trebuchet MS"/>
              <a:buChar char="●"/>
            </a:pPr>
            <a:r>
              <a:rPr lang="en" sz="1200" b="0" i="0" u="none" strike="noStrike" cap="none">
                <a:solidFill>
                  <a:srgbClr val="BF9000"/>
                </a:solidFill>
                <a:latin typeface="Trebuchet MS"/>
                <a:ea typeface="Trebuchet MS"/>
                <a:cs typeface="Trebuchet MS"/>
                <a:sym typeface="Trebuchet MS"/>
              </a:rPr>
              <a:t>Presentation</a:t>
            </a:r>
            <a:endParaRPr sz="1200" b="0" i="0" u="none" strike="noStrike" cap="none">
              <a:solidFill>
                <a:srgbClr val="BF9000"/>
              </a:solidFill>
              <a:latin typeface="Trebuchet MS"/>
              <a:ea typeface="Trebuchet MS"/>
              <a:cs typeface="Trebuchet MS"/>
              <a:sym typeface="Trebuchet MS"/>
            </a:endParaRPr>
          </a:p>
          <a:p>
            <a:pPr marL="914400" marR="0" lvl="1" indent="-304800" algn="l" rtl="0">
              <a:lnSpc>
                <a:spcPct val="115000"/>
              </a:lnSpc>
              <a:spcBef>
                <a:spcPts val="0"/>
              </a:spcBef>
              <a:spcAft>
                <a:spcPts val="0"/>
              </a:spcAft>
              <a:buClr>
                <a:srgbClr val="BF9000"/>
              </a:buClr>
              <a:buSzPts val="1200"/>
              <a:buFont typeface="Trebuchet MS"/>
              <a:buChar char="o"/>
            </a:pPr>
            <a:r>
              <a:rPr lang="en" sz="1200" b="0" i="0" u="none" strike="noStrike" cap="none">
                <a:solidFill>
                  <a:srgbClr val="BF9000"/>
                </a:solidFill>
                <a:latin typeface="Trebuchet MS"/>
                <a:ea typeface="Trebuchet MS"/>
                <a:cs typeface="Trebuchet MS"/>
                <a:sym typeface="Trebuchet MS"/>
              </a:rPr>
              <a:t>Try to be more concise in our verbal presenting. </a:t>
            </a:r>
            <a:endParaRPr sz="1200" b="0" i="0" u="none" strike="noStrike" cap="none">
              <a:solidFill>
                <a:srgbClr val="BF9000"/>
              </a:solidFill>
              <a:latin typeface="Trebuchet MS"/>
              <a:ea typeface="Trebuchet MS"/>
              <a:cs typeface="Trebuchet MS"/>
              <a:sym typeface="Trebuchet MS"/>
            </a:endParaRPr>
          </a:p>
          <a:p>
            <a:pPr marL="914400" marR="0" lvl="1" indent="-304800" algn="l" rtl="0">
              <a:lnSpc>
                <a:spcPct val="115000"/>
              </a:lnSpc>
              <a:spcBef>
                <a:spcPts val="0"/>
              </a:spcBef>
              <a:spcAft>
                <a:spcPts val="0"/>
              </a:spcAft>
              <a:buClr>
                <a:srgbClr val="BF9000"/>
              </a:buClr>
              <a:buSzPts val="1200"/>
              <a:buFont typeface="Trebuchet MS"/>
              <a:buChar char="o"/>
            </a:pPr>
            <a:r>
              <a:rPr lang="en" sz="1200" b="0" i="0" u="none" strike="noStrike" cap="none">
                <a:solidFill>
                  <a:srgbClr val="BF9000"/>
                </a:solidFill>
                <a:latin typeface="Trebuchet MS"/>
                <a:ea typeface="Trebuchet MS"/>
                <a:cs typeface="Trebuchet MS"/>
                <a:sym typeface="Trebuchet MS"/>
              </a:rPr>
              <a:t>More Energy</a:t>
            </a:r>
            <a:endParaRPr sz="12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43" name="Google Shape;343;p44"/>
          <p:cNvPicPr preferRelativeResize="0"/>
          <p:nvPr/>
        </p:nvPicPr>
        <p:blipFill rotWithShape="1">
          <a:blip r:embed="rId3">
            <a:alphaModFix/>
          </a:blip>
          <a:srcRect/>
          <a:stretch/>
        </p:blipFill>
        <p:spPr>
          <a:xfrm>
            <a:off x="4820850" y="1246026"/>
            <a:ext cx="3873849" cy="2986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47"/>
        <p:cNvGrpSpPr/>
        <p:nvPr/>
      </p:nvGrpSpPr>
      <p:grpSpPr>
        <a:xfrm>
          <a:off x="0" y="0"/>
          <a:ext cx="0" cy="0"/>
          <a:chOff x="0" y="0"/>
          <a:chExt cx="0" cy="0"/>
        </a:xfrm>
      </p:grpSpPr>
      <p:pic>
        <p:nvPicPr>
          <p:cNvPr id="348" name="Google Shape;348;p21"/>
          <p:cNvPicPr preferRelativeResize="0"/>
          <p:nvPr/>
        </p:nvPicPr>
        <p:blipFill rotWithShape="1">
          <a:blip r:embed="rId3">
            <a:alphaModFix/>
          </a:blip>
          <a:srcRect/>
          <a:stretch/>
        </p:blipFill>
        <p:spPr>
          <a:xfrm>
            <a:off x="2870237" y="1283940"/>
            <a:ext cx="3403525" cy="3403525"/>
          </a:xfrm>
          <a:prstGeom prst="rect">
            <a:avLst/>
          </a:prstGeom>
          <a:noFill/>
          <a:ln>
            <a:noFill/>
          </a:ln>
        </p:spPr>
      </p:pic>
      <p:sp>
        <p:nvSpPr>
          <p:cNvPr id="349" name="Google Shape;349;p21"/>
          <p:cNvSpPr/>
          <p:nvPr/>
        </p:nvSpPr>
        <p:spPr>
          <a:xfrm>
            <a:off x="2419700" y="638199"/>
            <a:ext cx="4430136" cy="684415"/>
          </a:xfrm>
          <a:prstGeom prst="rect">
            <a:avLst/>
          </a:prstGeom>
          <a:solidFill>
            <a:srgbClr val="FFF2CC"/>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7F6000"/>
                </a:solidFill>
                <a:latin typeface="Nunito ExtraBold"/>
                <a:ea typeface="Nunito ExtraBold"/>
                <a:cs typeface="Nunito ExtraBold"/>
                <a:sym typeface="Nunito ExtraBold"/>
              </a:rPr>
              <a:t>BACKLOG</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53"/>
        <p:cNvGrpSpPr/>
        <p:nvPr/>
      </p:nvGrpSpPr>
      <p:grpSpPr>
        <a:xfrm>
          <a:off x="0" y="0"/>
          <a:ext cx="0" cy="0"/>
          <a:chOff x="0" y="0"/>
          <a:chExt cx="0" cy="0"/>
        </a:xfrm>
      </p:grpSpPr>
      <p:sp>
        <p:nvSpPr>
          <p:cNvPr id="354" name="Google Shape;354;g158a1286a9c_0_14"/>
          <p:cNvSpPr txBox="1">
            <a:spLocks noGrp="1"/>
          </p:cNvSpPr>
          <p:nvPr>
            <p:ph type="title"/>
          </p:nvPr>
        </p:nvSpPr>
        <p:spPr>
          <a:xfrm>
            <a:off x="692977" y="568511"/>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990"/>
              <a:buNone/>
            </a:pPr>
            <a:r>
              <a:rPr lang="en" sz="2800">
                <a:solidFill>
                  <a:srgbClr val="7F6000"/>
                </a:solidFill>
                <a:latin typeface="Nunito ExtraBold"/>
                <a:ea typeface="Nunito ExtraBold"/>
                <a:cs typeface="Nunito ExtraBold"/>
                <a:sym typeface="Nunito ExtraBold"/>
              </a:rPr>
              <a:t>USER STORIES &amp; ACCEPTANCE CRITERIA</a:t>
            </a:r>
            <a:endParaRPr sz="2800"/>
          </a:p>
        </p:txBody>
      </p:sp>
      <p:cxnSp>
        <p:nvCxnSpPr>
          <p:cNvPr id="355" name="Google Shape;355;g158a1286a9c_0_14"/>
          <p:cNvCxnSpPr/>
          <p:nvPr/>
        </p:nvCxnSpPr>
        <p:spPr>
          <a:xfrm>
            <a:off x="1063889" y="1180950"/>
            <a:ext cx="6916331" cy="0"/>
          </a:xfrm>
          <a:prstGeom prst="straightConnector1">
            <a:avLst/>
          </a:prstGeom>
          <a:noFill/>
          <a:ln w="38100" cap="flat" cmpd="sng">
            <a:solidFill>
              <a:srgbClr val="351C75"/>
            </a:solidFill>
            <a:prstDash val="solid"/>
            <a:round/>
            <a:headEnd type="none" w="sm" len="sm"/>
            <a:tailEnd type="none" w="sm" len="sm"/>
          </a:ln>
        </p:spPr>
      </p:cxnSp>
      <p:sp>
        <p:nvSpPr>
          <p:cNvPr id="356" name="Google Shape;356;g158a1286a9c_0_14"/>
          <p:cNvSpPr txBox="1"/>
          <p:nvPr/>
        </p:nvSpPr>
        <p:spPr>
          <a:xfrm>
            <a:off x="7798900" y="1661600"/>
            <a:ext cx="1028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57" name="Google Shape;357;g158a1286a9c_0_14"/>
          <p:cNvPicPr preferRelativeResize="0"/>
          <p:nvPr/>
        </p:nvPicPr>
        <p:blipFill rotWithShape="1">
          <a:blip r:embed="rId3">
            <a:alphaModFix/>
          </a:blip>
          <a:srcRect/>
          <a:stretch/>
        </p:blipFill>
        <p:spPr>
          <a:xfrm>
            <a:off x="768100" y="1491309"/>
            <a:ext cx="7509831" cy="2097817"/>
          </a:xfrm>
          <a:prstGeom prst="rect">
            <a:avLst/>
          </a:prstGeom>
          <a:noFill/>
          <a:ln>
            <a:noFill/>
          </a:ln>
        </p:spPr>
      </p:pic>
      <p:sp>
        <p:nvSpPr>
          <p:cNvPr id="358" name="Google Shape;358;g158a1286a9c_0_14"/>
          <p:cNvSpPr/>
          <p:nvPr/>
        </p:nvSpPr>
        <p:spPr>
          <a:xfrm>
            <a:off x="5894614" y="3755571"/>
            <a:ext cx="2383317" cy="756353"/>
          </a:xfrm>
          <a:prstGeom prst="rect">
            <a:avLst/>
          </a:prstGeom>
          <a:solidFill>
            <a:srgbClr val="E7D9BC"/>
          </a:solidFill>
          <a:ln w="25400" cap="flat" cmpd="sng">
            <a:solidFill>
              <a:srgbClr val="835C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050" b="0" i="0" u="none" strike="noStrike" cap="none">
                <a:solidFill>
                  <a:srgbClr val="835C3C"/>
                </a:solidFill>
                <a:latin typeface="Trebuchet MS"/>
                <a:ea typeface="Trebuchet MS"/>
                <a:cs typeface="Trebuchet MS"/>
                <a:sym typeface="Trebuchet MS"/>
              </a:rPr>
              <a:t>SQD 52, and SQD 53 user stories are completed in Sprint 5, and SQD 54, and SQD 55 are planned in Sprint 6</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62"/>
        <p:cNvGrpSpPr/>
        <p:nvPr/>
      </p:nvGrpSpPr>
      <p:grpSpPr>
        <a:xfrm>
          <a:off x="0" y="0"/>
          <a:ext cx="0" cy="0"/>
          <a:chOff x="0" y="0"/>
          <a:chExt cx="0" cy="0"/>
        </a:xfrm>
      </p:grpSpPr>
      <p:sp>
        <p:nvSpPr>
          <p:cNvPr id="363" name="Google Shape;363;p45"/>
          <p:cNvSpPr txBox="1">
            <a:spLocks noGrp="1"/>
          </p:cNvSpPr>
          <p:nvPr>
            <p:ph type="title"/>
          </p:nvPr>
        </p:nvSpPr>
        <p:spPr>
          <a:xfrm>
            <a:off x="819150" y="20062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REVIEW SPRINT V</a:t>
            </a:r>
            <a:endParaRPr sz="2800">
              <a:solidFill>
                <a:srgbClr val="7F6000"/>
              </a:solidFill>
              <a:latin typeface="Nunito ExtraBold"/>
              <a:ea typeface="Nunito ExtraBold"/>
              <a:cs typeface="Nunito ExtraBold"/>
              <a:sym typeface="Nunito ExtraBold"/>
            </a:endParaRPr>
          </a:p>
        </p:txBody>
      </p:sp>
      <p:cxnSp>
        <p:nvCxnSpPr>
          <p:cNvPr id="364" name="Google Shape;364;p45"/>
          <p:cNvCxnSpPr/>
          <p:nvPr/>
        </p:nvCxnSpPr>
        <p:spPr>
          <a:xfrm>
            <a:off x="1529601" y="760325"/>
            <a:ext cx="6261300" cy="16800"/>
          </a:xfrm>
          <a:prstGeom prst="straightConnector1">
            <a:avLst/>
          </a:prstGeom>
          <a:noFill/>
          <a:ln w="38100" cap="flat" cmpd="sng">
            <a:solidFill>
              <a:srgbClr val="351C75"/>
            </a:solidFill>
            <a:prstDash val="solid"/>
            <a:round/>
            <a:headEnd type="none" w="sm" len="sm"/>
            <a:tailEnd type="none" w="sm" len="sm"/>
          </a:ln>
        </p:spPr>
      </p:cxnSp>
      <p:pic>
        <p:nvPicPr>
          <p:cNvPr id="365" name="Google Shape;365;p45"/>
          <p:cNvPicPr preferRelativeResize="0"/>
          <p:nvPr/>
        </p:nvPicPr>
        <p:blipFill rotWithShape="1">
          <a:blip r:embed="rId3">
            <a:alphaModFix/>
          </a:blip>
          <a:srcRect/>
          <a:stretch/>
        </p:blipFill>
        <p:spPr>
          <a:xfrm>
            <a:off x="383544" y="884667"/>
            <a:ext cx="5455664" cy="1853336"/>
          </a:xfrm>
          <a:prstGeom prst="rect">
            <a:avLst/>
          </a:prstGeom>
          <a:noFill/>
          <a:ln>
            <a:noFill/>
          </a:ln>
        </p:spPr>
      </p:pic>
      <p:pic>
        <p:nvPicPr>
          <p:cNvPr id="366" name="Google Shape;366;p45"/>
          <p:cNvPicPr preferRelativeResize="0"/>
          <p:nvPr/>
        </p:nvPicPr>
        <p:blipFill rotWithShape="1">
          <a:blip r:embed="rId4">
            <a:alphaModFix/>
          </a:blip>
          <a:srcRect/>
          <a:stretch/>
        </p:blipFill>
        <p:spPr>
          <a:xfrm>
            <a:off x="4990178" y="2738003"/>
            <a:ext cx="3664077" cy="2078453"/>
          </a:xfrm>
          <a:prstGeom prst="rect">
            <a:avLst/>
          </a:prstGeom>
          <a:noFill/>
          <a:ln>
            <a:noFill/>
          </a:ln>
        </p:spPr>
      </p:pic>
      <p:sp>
        <p:nvSpPr>
          <p:cNvPr id="367" name="Google Shape;367;p45"/>
          <p:cNvSpPr/>
          <p:nvPr/>
        </p:nvSpPr>
        <p:spPr>
          <a:xfrm>
            <a:off x="737507" y="2951681"/>
            <a:ext cx="2348593" cy="1644812"/>
          </a:xfrm>
          <a:prstGeom prst="flowChartMagneticTape">
            <a:avLst/>
          </a:prstGeom>
          <a:solidFill>
            <a:srgbClr val="F3ECDD"/>
          </a:solidFill>
          <a:ln w="25400" cap="flat" cmpd="sng">
            <a:solidFill>
              <a:srgbClr val="835C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100" b="0" i="0" u="none" strike="noStrike" cap="none" dirty="0">
                <a:solidFill>
                  <a:srgbClr val="BF9000"/>
                </a:solidFill>
                <a:latin typeface="Trebuchet MS"/>
                <a:ea typeface="Trebuchet MS"/>
                <a:cs typeface="Trebuchet MS"/>
                <a:sym typeface="Trebuchet MS"/>
              </a:rPr>
              <a:t>SQD 61 and SQD 62 are spilled into Sprint 6 as there is continuous improvement and building upon the resource</a:t>
            </a:r>
            <a:endParaRPr sz="1100" b="0" i="0" u="none" strike="noStrike" cap="none" dirty="0">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71"/>
        <p:cNvGrpSpPr/>
        <p:nvPr/>
      </p:nvGrpSpPr>
      <p:grpSpPr>
        <a:xfrm>
          <a:off x="0" y="0"/>
          <a:ext cx="0" cy="0"/>
          <a:chOff x="0" y="0"/>
          <a:chExt cx="0" cy="0"/>
        </a:xfrm>
      </p:grpSpPr>
      <p:sp>
        <p:nvSpPr>
          <p:cNvPr id="372" name="Google Shape;372;g15b51197387_6_1"/>
          <p:cNvSpPr txBox="1">
            <a:spLocks noGrp="1"/>
          </p:cNvSpPr>
          <p:nvPr>
            <p:ph type="title"/>
          </p:nvPr>
        </p:nvSpPr>
        <p:spPr>
          <a:xfrm>
            <a:off x="692977" y="416111"/>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990"/>
              <a:buNone/>
            </a:pPr>
            <a:r>
              <a:rPr lang="en" sz="3200">
                <a:solidFill>
                  <a:srgbClr val="7F6000"/>
                </a:solidFill>
                <a:latin typeface="Nunito ExtraBold"/>
                <a:ea typeface="Nunito ExtraBold"/>
                <a:cs typeface="Nunito ExtraBold"/>
                <a:sym typeface="Nunito ExtraBold"/>
              </a:rPr>
              <a:t>FUTURE SPRINT(SPRINT VI)</a:t>
            </a:r>
            <a:endParaRPr sz="3200"/>
          </a:p>
        </p:txBody>
      </p:sp>
      <p:cxnSp>
        <p:nvCxnSpPr>
          <p:cNvPr id="373" name="Google Shape;373;g15b51197387_6_1"/>
          <p:cNvCxnSpPr/>
          <p:nvPr/>
        </p:nvCxnSpPr>
        <p:spPr>
          <a:xfrm>
            <a:off x="1063889" y="1104750"/>
            <a:ext cx="6916200" cy="0"/>
          </a:xfrm>
          <a:prstGeom prst="straightConnector1">
            <a:avLst/>
          </a:prstGeom>
          <a:noFill/>
          <a:ln w="38100" cap="flat" cmpd="sng">
            <a:solidFill>
              <a:srgbClr val="351C75"/>
            </a:solidFill>
            <a:prstDash val="solid"/>
            <a:round/>
            <a:headEnd type="none" w="sm" len="sm"/>
            <a:tailEnd type="none" w="sm" len="sm"/>
          </a:ln>
        </p:spPr>
      </p:cxnSp>
      <p:sp>
        <p:nvSpPr>
          <p:cNvPr id="374" name="Google Shape;374;g15b51197387_6_1"/>
          <p:cNvSpPr txBox="1"/>
          <p:nvPr/>
        </p:nvSpPr>
        <p:spPr>
          <a:xfrm>
            <a:off x="7798900" y="1661600"/>
            <a:ext cx="1028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75" name="Google Shape;375;g15b51197387_6_1"/>
          <p:cNvPicPr preferRelativeResize="0"/>
          <p:nvPr/>
        </p:nvPicPr>
        <p:blipFill rotWithShape="1">
          <a:blip r:embed="rId3">
            <a:alphaModFix/>
          </a:blip>
          <a:srcRect/>
          <a:stretch/>
        </p:blipFill>
        <p:spPr>
          <a:xfrm>
            <a:off x="484475" y="1501274"/>
            <a:ext cx="8175050" cy="2894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79"/>
        <p:cNvGrpSpPr/>
        <p:nvPr/>
      </p:nvGrpSpPr>
      <p:grpSpPr>
        <a:xfrm>
          <a:off x="0" y="0"/>
          <a:ext cx="0" cy="0"/>
          <a:chOff x="0" y="0"/>
          <a:chExt cx="0" cy="0"/>
        </a:xfrm>
      </p:grpSpPr>
      <p:sp>
        <p:nvSpPr>
          <p:cNvPr id="380" name="Google Shape;380;p46"/>
          <p:cNvSpPr txBox="1">
            <a:spLocks noGrp="1"/>
          </p:cNvSpPr>
          <p:nvPr>
            <p:ph type="title"/>
          </p:nvPr>
        </p:nvSpPr>
        <p:spPr>
          <a:xfrm>
            <a:off x="819150" y="396563"/>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600">
                <a:solidFill>
                  <a:srgbClr val="7F6000"/>
                </a:solidFill>
                <a:latin typeface="Nunito ExtraBold"/>
                <a:ea typeface="Nunito ExtraBold"/>
                <a:cs typeface="Nunito ExtraBold"/>
                <a:sym typeface="Nunito ExtraBold"/>
              </a:rPr>
              <a:t>PRODUCT BACKLOG</a:t>
            </a:r>
            <a:endParaRPr sz="3600">
              <a:solidFill>
                <a:srgbClr val="7F6000"/>
              </a:solidFill>
              <a:latin typeface="Nunito ExtraBold"/>
              <a:ea typeface="Nunito ExtraBold"/>
              <a:cs typeface="Nunito ExtraBold"/>
              <a:sym typeface="Nunito ExtraBold"/>
            </a:endParaRPr>
          </a:p>
        </p:txBody>
      </p:sp>
      <p:cxnSp>
        <p:nvCxnSpPr>
          <p:cNvPr id="381" name="Google Shape;381;p46"/>
          <p:cNvCxnSpPr/>
          <p:nvPr/>
        </p:nvCxnSpPr>
        <p:spPr>
          <a:xfrm>
            <a:off x="1529601" y="1070567"/>
            <a:ext cx="6261300" cy="16800"/>
          </a:xfrm>
          <a:prstGeom prst="straightConnector1">
            <a:avLst/>
          </a:prstGeom>
          <a:noFill/>
          <a:ln w="38100" cap="flat" cmpd="sng">
            <a:solidFill>
              <a:srgbClr val="351C75"/>
            </a:solidFill>
            <a:prstDash val="solid"/>
            <a:round/>
            <a:headEnd type="none" w="sm" len="sm"/>
            <a:tailEnd type="none" w="sm" len="sm"/>
          </a:ln>
        </p:spPr>
      </p:cxnSp>
      <p:pic>
        <p:nvPicPr>
          <p:cNvPr id="382" name="Google Shape;382;p46"/>
          <p:cNvPicPr preferRelativeResize="0"/>
          <p:nvPr/>
        </p:nvPicPr>
        <p:blipFill rotWithShape="1">
          <a:blip r:embed="rId3">
            <a:alphaModFix/>
          </a:blip>
          <a:srcRect/>
          <a:stretch/>
        </p:blipFill>
        <p:spPr>
          <a:xfrm>
            <a:off x="530017" y="1351163"/>
            <a:ext cx="8083965" cy="2286117"/>
          </a:xfrm>
          <a:prstGeom prst="rect">
            <a:avLst/>
          </a:prstGeom>
          <a:noFill/>
          <a:ln>
            <a:noFill/>
          </a:ln>
        </p:spPr>
      </p:pic>
      <p:sp>
        <p:nvSpPr>
          <p:cNvPr id="383" name="Google Shape;383;p46"/>
          <p:cNvSpPr/>
          <p:nvPr/>
        </p:nvSpPr>
        <p:spPr>
          <a:xfrm>
            <a:off x="5551714" y="3901077"/>
            <a:ext cx="3062268" cy="690804"/>
          </a:xfrm>
          <a:prstGeom prst="rect">
            <a:avLst/>
          </a:prstGeom>
          <a:solidFill>
            <a:srgbClr val="E7D9BC"/>
          </a:solidFill>
          <a:ln w="25400" cap="flat" cmpd="sng">
            <a:solidFill>
              <a:srgbClr val="835C3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200" b="0" i="0" u="none" strike="noStrike" cap="none">
                <a:solidFill>
                  <a:srgbClr val="573D28"/>
                </a:solidFill>
                <a:latin typeface="Trebuchet MS"/>
                <a:ea typeface="Trebuchet MS"/>
                <a:cs typeface="Trebuchet MS"/>
                <a:sym typeface="Trebuchet MS"/>
              </a:rPr>
              <a:t>No task has been removed; we have only added new tasks like </a:t>
            </a:r>
            <a:endParaRPr/>
          </a:p>
          <a:p>
            <a:pPr marL="0" marR="0" lvl="0" indent="0" algn="ctr" rtl="0">
              <a:lnSpc>
                <a:spcPct val="100000"/>
              </a:lnSpc>
              <a:spcBef>
                <a:spcPts val="0"/>
              </a:spcBef>
              <a:spcAft>
                <a:spcPts val="0"/>
              </a:spcAft>
              <a:buNone/>
            </a:pPr>
            <a:r>
              <a:rPr lang="en" sz="1200" b="0" i="0" u="none" strike="noStrike" cap="none">
                <a:solidFill>
                  <a:srgbClr val="573D28"/>
                </a:solidFill>
                <a:latin typeface="Trebuchet MS"/>
                <a:ea typeface="Trebuchet MS"/>
                <a:cs typeface="Trebuchet MS"/>
                <a:sym typeface="Trebuchet MS"/>
              </a:rPr>
              <a:t>SQD 80, SQD 75, SQD 79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87"/>
        <p:cNvGrpSpPr/>
        <p:nvPr/>
      </p:nvGrpSpPr>
      <p:grpSpPr>
        <a:xfrm>
          <a:off x="0" y="0"/>
          <a:ext cx="0" cy="0"/>
          <a:chOff x="0" y="0"/>
          <a:chExt cx="0" cy="0"/>
        </a:xfrm>
      </p:grpSpPr>
      <p:pic>
        <p:nvPicPr>
          <p:cNvPr id="388" name="Google Shape;388;p26"/>
          <p:cNvPicPr preferRelativeResize="0"/>
          <p:nvPr/>
        </p:nvPicPr>
        <p:blipFill rotWithShape="1">
          <a:blip r:embed="rId3">
            <a:alphaModFix/>
          </a:blip>
          <a:srcRect/>
          <a:stretch/>
        </p:blipFill>
        <p:spPr>
          <a:xfrm>
            <a:off x="1057475" y="806000"/>
            <a:ext cx="6935550" cy="3901250"/>
          </a:xfrm>
          <a:prstGeom prst="rect">
            <a:avLst/>
          </a:prstGeom>
          <a:noFill/>
          <a:ln>
            <a:noFill/>
          </a:ln>
        </p:spPr>
      </p:pic>
      <p:sp>
        <p:nvSpPr>
          <p:cNvPr id="389" name="Google Shape;389;p26"/>
          <p:cNvSpPr/>
          <p:nvPr/>
        </p:nvSpPr>
        <p:spPr>
          <a:xfrm>
            <a:off x="3073250" y="414225"/>
            <a:ext cx="2865000" cy="550800"/>
          </a:xfrm>
          <a:prstGeom prst="rect">
            <a:avLst/>
          </a:prstGeom>
          <a:solidFill>
            <a:srgbClr val="FFF2CC"/>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7F6000"/>
                </a:solidFill>
                <a:latin typeface="Nunito ExtraBold"/>
                <a:ea typeface="Nunito ExtraBold"/>
                <a:cs typeface="Nunito ExtraBold"/>
                <a:sym typeface="Nunito ExtraBold"/>
              </a:rPr>
              <a:t>TEST CASES</a:t>
            </a:r>
            <a:endParaRPr sz="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166"/>
        <p:cNvGrpSpPr/>
        <p:nvPr/>
      </p:nvGrpSpPr>
      <p:grpSpPr>
        <a:xfrm>
          <a:off x="0" y="0"/>
          <a:ext cx="0" cy="0"/>
          <a:chOff x="0" y="0"/>
          <a:chExt cx="0" cy="0"/>
        </a:xfrm>
      </p:grpSpPr>
      <p:sp>
        <p:nvSpPr>
          <p:cNvPr id="167" name="Google Shape;167;p3"/>
          <p:cNvSpPr txBox="1"/>
          <p:nvPr/>
        </p:nvSpPr>
        <p:spPr>
          <a:xfrm>
            <a:off x="3958475" y="2008650"/>
            <a:ext cx="484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168" name="Google Shape;168;p3"/>
          <p:cNvGrpSpPr/>
          <p:nvPr/>
        </p:nvGrpSpPr>
        <p:grpSpPr>
          <a:xfrm>
            <a:off x="2546039" y="272403"/>
            <a:ext cx="4384374" cy="870598"/>
            <a:chOff x="14957" y="0"/>
            <a:chExt cx="4384374" cy="870598"/>
          </a:xfrm>
        </p:grpSpPr>
        <p:sp>
          <p:nvSpPr>
            <p:cNvPr id="169" name="Google Shape;169;p3"/>
            <p:cNvSpPr/>
            <p:nvPr/>
          </p:nvSpPr>
          <p:spPr>
            <a:xfrm rot="10800000">
              <a:off x="490376" y="0"/>
              <a:ext cx="3908955" cy="870598"/>
            </a:xfrm>
            <a:prstGeom prst="homePlate">
              <a:avLst>
                <a:gd name="adj" fmla="val 50000"/>
              </a:avLst>
            </a:prstGeom>
            <a:solidFill>
              <a:srgbClr val="EFE4D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
            <p:cNvSpPr txBox="1"/>
            <p:nvPr/>
          </p:nvSpPr>
          <p:spPr>
            <a:xfrm>
              <a:off x="708025" y="0"/>
              <a:ext cx="3691306" cy="870598"/>
            </a:xfrm>
            <a:prstGeom prst="rect">
              <a:avLst/>
            </a:prstGeom>
            <a:noFill/>
            <a:ln>
              <a:noFill/>
            </a:ln>
          </p:spPr>
          <p:txBody>
            <a:bodyPr spcFirstLastPara="1" wrap="square" lIns="383900" tIns="38100" rIns="71100" bIns="3810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1" i="0" u="none" strike="noStrike" cap="none" dirty="0">
                  <a:solidFill>
                    <a:srgbClr val="835C3C"/>
                  </a:solidFill>
                  <a:latin typeface="Trebuchet MS"/>
                  <a:ea typeface="Trebuchet MS"/>
                  <a:cs typeface="Trebuchet MS"/>
                  <a:sym typeface="Trebuchet MS"/>
                </a:rPr>
                <a:t>Nicholas Wong</a:t>
              </a:r>
              <a:r>
                <a:rPr lang="en" sz="1000" b="0" i="0" u="none" strike="noStrike" cap="none" dirty="0">
                  <a:solidFill>
                    <a:schemeClr val="lt1"/>
                  </a:solidFill>
                  <a:latin typeface="Trebuchet MS"/>
                  <a:ea typeface="Trebuchet MS"/>
                  <a:cs typeface="Trebuchet MS"/>
                  <a:sym typeface="Trebuchet MS"/>
                </a:rPr>
                <a:t>: Machine Learning Engineer</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 sz="1000" b="0" i="0" u="none" strike="noStrike" cap="none" dirty="0">
                  <a:solidFill>
                    <a:schemeClr val="lt1"/>
                  </a:solidFill>
                  <a:latin typeface="Arial"/>
                  <a:ea typeface="Arial"/>
                  <a:cs typeface="Arial"/>
                  <a:sym typeface="Arial"/>
                </a:rPr>
                <a:t>1. </a:t>
              </a:r>
              <a:r>
                <a:rPr lang="en" sz="900" b="0" i="0" u="none" strike="noStrike" cap="none" dirty="0">
                  <a:solidFill>
                    <a:srgbClr val="AF7B51"/>
                  </a:solidFill>
                  <a:latin typeface="Trebuchet MS"/>
                  <a:ea typeface="Trebuchet MS"/>
                  <a:cs typeface="Trebuchet MS"/>
                  <a:sym typeface="Trebuchet MS"/>
                </a:rPr>
                <a:t>Design Computer Vision Model Architecture</a:t>
              </a:r>
              <a:endParaRPr sz="900" b="0" i="0" u="none" strike="noStrike" cap="none" dirty="0">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900"/>
                <a:buFont typeface="Arial"/>
                <a:buNone/>
              </a:pPr>
              <a:r>
                <a:rPr lang="en" sz="900" b="0" i="0" u="none" strike="noStrike" cap="none" dirty="0">
                  <a:solidFill>
                    <a:srgbClr val="AF7B51"/>
                  </a:solidFill>
                  <a:latin typeface="Trebuchet MS"/>
                  <a:ea typeface="Trebuchet MS"/>
                  <a:cs typeface="Trebuchet MS"/>
                  <a:sym typeface="Trebuchet MS"/>
                </a:rPr>
                <a:t>2. Train and Evaluate Model Performance</a:t>
              </a:r>
              <a:endParaRPr sz="900" b="0" i="0" u="none" strike="noStrike" cap="none" dirty="0">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900"/>
                <a:buFont typeface="Arial"/>
                <a:buNone/>
              </a:pPr>
              <a:r>
                <a:rPr lang="en" sz="900" b="0" i="0" u="none" strike="noStrike" cap="none" dirty="0">
                  <a:solidFill>
                    <a:srgbClr val="AF7B51"/>
                  </a:solidFill>
                  <a:latin typeface="Trebuchet MS"/>
                  <a:ea typeface="Trebuchet MS"/>
                  <a:cs typeface="Trebuchet MS"/>
                  <a:sym typeface="Trebuchet MS"/>
                </a:rPr>
                <a:t>3. Gather representative image data for training</a:t>
              </a:r>
              <a:endParaRPr sz="900" b="0" i="0" u="none" strike="noStrike" cap="none" dirty="0">
                <a:solidFill>
                  <a:srgbClr val="AF7B51"/>
                </a:solidFill>
                <a:latin typeface="Trebuchet MS"/>
                <a:ea typeface="Trebuchet MS"/>
                <a:cs typeface="Trebuchet MS"/>
                <a:sym typeface="Trebuchet MS"/>
              </a:endParaRPr>
            </a:p>
          </p:txBody>
        </p:sp>
        <p:sp>
          <p:nvSpPr>
            <p:cNvPr id="171" name="Google Shape;171;p3"/>
            <p:cNvSpPr/>
            <p:nvPr/>
          </p:nvSpPr>
          <p:spPr>
            <a:xfrm>
              <a:off x="14957" y="0"/>
              <a:ext cx="870598" cy="870598"/>
            </a:xfrm>
            <a:prstGeom prst="ellipse">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 name="Google Shape;172;p3"/>
          <p:cNvGrpSpPr/>
          <p:nvPr/>
        </p:nvGrpSpPr>
        <p:grpSpPr>
          <a:xfrm>
            <a:off x="2542279" y="1199823"/>
            <a:ext cx="4388617" cy="870597"/>
            <a:chOff x="13913" y="0"/>
            <a:chExt cx="4388617" cy="870597"/>
          </a:xfrm>
        </p:grpSpPr>
        <p:sp>
          <p:nvSpPr>
            <p:cNvPr id="173" name="Google Shape;173;p3"/>
            <p:cNvSpPr/>
            <p:nvPr/>
          </p:nvSpPr>
          <p:spPr>
            <a:xfrm rot="10800000">
              <a:off x="493580" y="0"/>
              <a:ext cx="3908950" cy="870597"/>
            </a:xfrm>
            <a:prstGeom prst="homePlate">
              <a:avLst>
                <a:gd name="adj" fmla="val 50000"/>
              </a:avLst>
            </a:prstGeom>
            <a:solidFill>
              <a:srgbClr val="EFE4D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
            <p:cNvSpPr txBox="1"/>
            <p:nvPr/>
          </p:nvSpPr>
          <p:spPr>
            <a:xfrm>
              <a:off x="711229" y="0"/>
              <a:ext cx="3691301" cy="870597"/>
            </a:xfrm>
            <a:prstGeom prst="rect">
              <a:avLst/>
            </a:prstGeom>
            <a:noFill/>
            <a:ln>
              <a:noFill/>
            </a:ln>
          </p:spPr>
          <p:txBody>
            <a:bodyPr spcFirstLastPara="1" wrap="square" lIns="383900" tIns="38100" rIns="71100" bIns="3810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835C3C"/>
                  </a:solidFill>
                  <a:latin typeface="Trebuchet MS"/>
                  <a:ea typeface="Trebuchet MS"/>
                  <a:cs typeface="Trebuchet MS"/>
                  <a:sym typeface="Trebuchet MS"/>
                </a:rPr>
                <a:t>Rajat Nagavkar</a:t>
              </a:r>
              <a:r>
                <a:rPr lang="en" sz="1000" b="0" i="0" u="none" strike="noStrike" cap="none">
                  <a:solidFill>
                    <a:srgbClr val="AF7B51"/>
                  </a:solidFill>
                  <a:latin typeface="Trebuchet MS"/>
                  <a:ea typeface="Trebuchet MS"/>
                  <a:cs typeface="Trebuchet MS"/>
                  <a:sym typeface="Trebuchet MS"/>
                </a:rPr>
                <a:t>: Ios Developer</a:t>
              </a:r>
              <a:endParaRPr sz="10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1000" b="0" i="0" u="none" strike="noStrike" cap="none">
                  <a:solidFill>
                    <a:srgbClr val="AF7B51"/>
                  </a:solidFill>
                  <a:latin typeface="Trebuchet MS"/>
                  <a:ea typeface="Trebuchet MS"/>
                  <a:cs typeface="Trebuchet MS"/>
                  <a:sym typeface="Trebuchet MS"/>
                </a:rPr>
                <a:t>1. </a:t>
              </a:r>
              <a:r>
                <a:rPr lang="en" sz="900" b="0" i="0" u="none" strike="noStrike" cap="none">
                  <a:solidFill>
                    <a:srgbClr val="AF7B51"/>
                  </a:solidFill>
                  <a:latin typeface="Trebuchet MS"/>
                  <a:ea typeface="Trebuchet MS"/>
                  <a:cs typeface="Trebuchet MS"/>
                  <a:sym typeface="Trebuchet MS"/>
                </a:rPr>
                <a:t>Design and Development of Application.</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2. Integrating ML model to provide specified results.</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3. Testing the app to provide a better user experience. </a:t>
              </a:r>
              <a:endParaRPr sz="900" b="0" i="0" u="none" strike="noStrike" cap="none">
                <a:solidFill>
                  <a:srgbClr val="AF7B51"/>
                </a:solidFill>
                <a:latin typeface="Trebuchet MS"/>
                <a:ea typeface="Trebuchet MS"/>
                <a:cs typeface="Trebuchet MS"/>
                <a:sym typeface="Trebuchet MS"/>
              </a:endParaRPr>
            </a:p>
          </p:txBody>
        </p:sp>
        <p:sp>
          <p:nvSpPr>
            <p:cNvPr id="175" name="Google Shape;175;p3"/>
            <p:cNvSpPr/>
            <p:nvPr/>
          </p:nvSpPr>
          <p:spPr>
            <a:xfrm>
              <a:off x="13913" y="0"/>
              <a:ext cx="870597" cy="870597"/>
            </a:xfrm>
            <a:prstGeom prst="ellipse">
              <a:avLst/>
            </a:prstGeom>
            <a:blipFill rotWithShape="1">
              <a:blip r:embed="rId4">
                <a:alphaModFix/>
              </a:blip>
              <a:stretch>
                <a:fillRect t="-16991" b="-16990"/>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 name="Google Shape;176;p3"/>
          <p:cNvGrpSpPr/>
          <p:nvPr/>
        </p:nvGrpSpPr>
        <p:grpSpPr>
          <a:xfrm>
            <a:off x="2541931" y="2128415"/>
            <a:ext cx="4386802" cy="868680"/>
            <a:chOff x="16296" y="0"/>
            <a:chExt cx="4386802" cy="868680"/>
          </a:xfrm>
        </p:grpSpPr>
        <p:sp>
          <p:nvSpPr>
            <p:cNvPr id="177" name="Google Shape;177;p3"/>
            <p:cNvSpPr/>
            <p:nvPr/>
          </p:nvSpPr>
          <p:spPr>
            <a:xfrm rot="10800000">
              <a:off x="493170" y="0"/>
              <a:ext cx="3909928" cy="868680"/>
            </a:xfrm>
            <a:prstGeom prst="homePlate">
              <a:avLst>
                <a:gd name="adj" fmla="val 50000"/>
              </a:avLst>
            </a:prstGeom>
            <a:solidFill>
              <a:srgbClr val="EFE4D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
            <p:cNvSpPr txBox="1"/>
            <p:nvPr/>
          </p:nvSpPr>
          <p:spPr>
            <a:xfrm>
              <a:off x="710340" y="0"/>
              <a:ext cx="3692758" cy="868680"/>
            </a:xfrm>
            <a:prstGeom prst="rect">
              <a:avLst/>
            </a:prstGeom>
            <a:noFill/>
            <a:ln>
              <a:noFill/>
            </a:ln>
          </p:spPr>
          <p:txBody>
            <a:bodyPr spcFirstLastPara="1" wrap="square" lIns="383050" tIns="38100" rIns="71100" bIns="3810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1" i="0" u="none" strike="noStrike" cap="none" dirty="0">
                  <a:solidFill>
                    <a:srgbClr val="835C3C"/>
                  </a:solidFill>
                  <a:latin typeface="Trebuchet MS"/>
                  <a:ea typeface="Trebuchet MS"/>
                  <a:cs typeface="Trebuchet MS"/>
                  <a:sym typeface="Trebuchet MS"/>
                </a:rPr>
                <a:t>Aakansha Agarwala: </a:t>
              </a:r>
              <a:r>
                <a:rPr lang="en" sz="1000" b="0" i="0" u="none" strike="noStrike" cap="none" dirty="0">
                  <a:solidFill>
                    <a:srgbClr val="AF7B51"/>
                  </a:solidFill>
                  <a:latin typeface="Trebuchet MS"/>
                  <a:ea typeface="Trebuchet MS"/>
                  <a:cs typeface="Trebuchet MS"/>
                  <a:sym typeface="Trebuchet MS"/>
                </a:rPr>
                <a:t>Project Manager/Scrum Master</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dirty="0">
                  <a:solidFill>
                    <a:srgbClr val="AF7B51"/>
                  </a:solidFill>
                  <a:latin typeface="Trebuchet MS"/>
                  <a:ea typeface="Trebuchet MS"/>
                  <a:cs typeface="Trebuchet MS"/>
                  <a:sym typeface="Trebuchet MS"/>
                </a:rPr>
                <a:t>1</a:t>
              </a:r>
              <a:r>
                <a:rPr lang="en" sz="1000" b="0" i="0" u="none" strike="noStrike" cap="none" dirty="0">
                  <a:solidFill>
                    <a:srgbClr val="AF7B51"/>
                  </a:solidFill>
                  <a:latin typeface="Trebuchet MS"/>
                  <a:ea typeface="Trebuchet MS"/>
                  <a:cs typeface="Trebuchet MS"/>
                  <a:sym typeface="Trebuchet MS"/>
                </a:rPr>
                <a:t>. </a:t>
              </a:r>
              <a:r>
                <a:rPr lang="en" sz="900" b="0" i="0" u="none" strike="noStrike" cap="none" dirty="0">
                  <a:solidFill>
                    <a:srgbClr val="AF7B51"/>
                  </a:solidFill>
                  <a:latin typeface="Trebuchet MS"/>
                  <a:ea typeface="Trebuchet MS"/>
                  <a:cs typeface="Trebuchet MS"/>
                  <a:sym typeface="Trebuchet MS"/>
                </a:rPr>
                <a:t>Led team meetings and kept the team on task</a:t>
              </a:r>
              <a:endParaRPr sz="900" b="0" i="0" u="none" strike="noStrike" cap="none" dirty="0">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dirty="0">
                  <a:solidFill>
                    <a:srgbClr val="AF7B51"/>
                  </a:solidFill>
                  <a:latin typeface="Trebuchet MS"/>
                  <a:ea typeface="Trebuchet MS"/>
                  <a:cs typeface="Trebuchet MS"/>
                  <a:sym typeface="Trebuchet MS"/>
                </a:rPr>
                <a:t>2. Maintains the project’s GitHub repository and Wiki</a:t>
              </a:r>
              <a:endParaRPr sz="900" b="0" i="0" u="none" strike="noStrike" cap="none" dirty="0">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900"/>
                <a:buFont typeface="Arial"/>
                <a:buNone/>
              </a:pPr>
              <a:r>
                <a:rPr lang="en" sz="900" b="0" i="0" u="none" strike="noStrike" cap="none" dirty="0">
                  <a:solidFill>
                    <a:srgbClr val="AF7B51"/>
                  </a:solidFill>
                  <a:latin typeface="Trebuchet MS"/>
                  <a:ea typeface="Trebuchet MS"/>
                  <a:cs typeface="Trebuchet MS"/>
                  <a:sym typeface="Trebuchet MS"/>
                </a:rPr>
                <a:t>3. Documented test cases and co-authored technical paper</a:t>
              </a:r>
              <a:endParaRPr sz="1400" b="0" i="0" u="none" strike="noStrike" cap="none" dirty="0">
                <a:solidFill>
                  <a:srgbClr val="000000"/>
                </a:solidFill>
                <a:latin typeface="Arial"/>
                <a:ea typeface="Arial"/>
                <a:cs typeface="Arial"/>
                <a:sym typeface="Arial"/>
              </a:endParaRPr>
            </a:p>
          </p:txBody>
        </p:sp>
        <p:sp>
          <p:nvSpPr>
            <p:cNvPr id="179" name="Google Shape;179;p3"/>
            <p:cNvSpPr/>
            <p:nvPr/>
          </p:nvSpPr>
          <p:spPr>
            <a:xfrm>
              <a:off x="16296" y="0"/>
              <a:ext cx="868680" cy="868680"/>
            </a:xfrm>
            <a:prstGeom prst="ellipse">
              <a:avLst/>
            </a:prstGeom>
            <a:blipFill rotWithShape="1">
              <a:blip r:embed="rId5">
                <a:alphaModFix/>
              </a:blip>
              <a:stretch>
                <a:fillRect l="2100" t="-3836" r="2099" b="-42146"/>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p3"/>
          <p:cNvSpPr txBox="1"/>
          <p:nvPr/>
        </p:nvSpPr>
        <p:spPr>
          <a:xfrm>
            <a:off x="283932" y="1786425"/>
            <a:ext cx="2052107" cy="1477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7F6000"/>
                </a:solidFill>
                <a:latin typeface="Nunito ExtraBold"/>
                <a:ea typeface="Nunito ExtraBold"/>
                <a:cs typeface="Nunito ExtraBold"/>
                <a:sym typeface="Nunito ExtraBold"/>
              </a:rPr>
              <a:t>TEAM</a:t>
            </a:r>
            <a:r>
              <a:rPr lang="en" sz="2200" b="0" i="0" u="none" strike="noStrike" cap="none">
                <a:solidFill>
                  <a:srgbClr val="7F6000"/>
                </a:solidFill>
                <a:latin typeface="Nunito ExtraBold"/>
                <a:ea typeface="Nunito ExtraBold"/>
                <a:cs typeface="Nunito ExtraBold"/>
                <a:sym typeface="Nunito ExtraBold"/>
              </a:rPr>
              <a:t> </a:t>
            </a:r>
            <a:r>
              <a:rPr lang="en" sz="3000" b="0" i="0" u="none" strike="noStrike" cap="none">
                <a:solidFill>
                  <a:srgbClr val="7F6000"/>
                </a:solidFill>
                <a:latin typeface="Nunito ExtraBold"/>
                <a:ea typeface="Nunito ExtraBold"/>
                <a:cs typeface="Nunito ExtraBold"/>
                <a:sym typeface="Nunito ExtraBold"/>
              </a:rPr>
              <a:t>MEMBER</a:t>
            </a:r>
            <a:r>
              <a:rPr lang="en" sz="2200" b="0" i="0" u="none" strike="noStrike" cap="none">
                <a:solidFill>
                  <a:srgbClr val="7F6000"/>
                </a:solidFill>
                <a:latin typeface="Nunito ExtraBold"/>
                <a:ea typeface="Nunito ExtraBold"/>
                <a:cs typeface="Nunito ExtraBold"/>
                <a:sym typeface="Nunito ExtraBold"/>
              </a:rPr>
              <a:t> </a:t>
            </a:r>
            <a:r>
              <a:rPr lang="en" sz="3000" b="0" i="0" u="none" strike="noStrike" cap="none">
                <a:solidFill>
                  <a:srgbClr val="7F6000"/>
                </a:solidFill>
                <a:latin typeface="Nunito ExtraBold"/>
                <a:ea typeface="Nunito ExtraBold"/>
                <a:cs typeface="Nunito ExtraBold"/>
                <a:sym typeface="Nunito ExtraBold"/>
              </a:rPr>
              <a:t>ROLES</a:t>
            </a:r>
            <a:endParaRPr sz="3000" b="0" i="0" u="none" strike="noStrike" cap="none">
              <a:solidFill>
                <a:srgbClr val="000000"/>
              </a:solidFill>
              <a:latin typeface="Arial"/>
              <a:ea typeface="Arial"/>
              <a:cs typeface="Arial"/>
              <a:sym typeface="Arial"/>
            </a:endParaRPr>
          </a:p>
        </p:txBody>
      </p:sp>
      <p:cxnSp>
        <p:nvCxnSpPr>
          <p:cNvPr id="181" name="Google Shape;181;p3"/>
          <p:cNvCxnSpPr/>
          <p:nvPr/>
        </p:nvCxnSpPr>
        <p:spPr>
          <a:xfrm>
            <a:off x="2239893" y="783771"/>
            <a:ext cx="0" cy="3382376"/>
          </a:xfrm>
          <a:prstGeom prst="straightConnector1">
            <a:avLst/>
          </a:prstGeom>
          <a:noFill/>
          <a:ln w="38100" cap="flat" cmpd="sng">
            <a:solidFill>
              <a:srgbClr val="351C75"/>
            </a:solidFill>
            <a:prstDash val="solid"/>
            <a:round/>
            <a:headEnd type="none" w="sm" len="sm"/>
            <a:tailEnd type="none" w="sm" len="sm"/>
          </a:ln>
        </p:spPr>
      </p:cxnSp>
      <p:sp>
        <p:nvSpPr>
          <p:cNvPr id="182" name="Google Shape;182;p3"/>
          <p:cNvSpPr/>
          <p:nvPr/>
        </p:nvSpPr>
        <p:spPr>
          <a:xfrm rot="10800000">
            <a:off x="3029689" y="3992600"/>
            <a:ext cx="3909928" cy="868680"/>
          </a:xfrm>
          <a:prstGeom prst="homePlate">
            <a:avLst>
              <a:gd name="adj" fmla="val 50000"/>
            </a:avLst>
          </a:prstGeom>
          <a:solidFill>
            <a:srgbClr val="EFE4D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
          <p:cNvSpPr txBox="1"/>
          <p:nvPr/>
        </p:nvSpPr>
        <p:spPr>
          <a:xfrm>
            <a:off x="3246859" y="3992600"/>
            <a:ext cx="3692758" cy="868680"/>
          </a:xfrm>
          <a:prstGeom prst="rect">
            <a:avLst/>
          </a:prstGeom>
          <a:noFill/>
          <a:ln>
            <a:noFill/>
          </a:ln>
        </p:spPr>
        <p:txBody>
          <a:bodyPr spcFirstLastPara="1" wrap="square" lIns="383050" tIns="38100" rIns="71100" bIns="3810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835C3C"/>
                </a:solidFill>
                <a:latin typeface="Trebuchet MS"/>
                <a:ea typeface="Trebuchet MS"/>
                <a:cs typeface="Trebuchet MS"/>
                <a:sym typeface="Trebuchet MS"/>
              </a:rPr>
              <a:t>Suryadeep Nallana: </a:t>
            </a:r>
            <a:r>
              <a:rPr lang="en" sz="1000" b="0" i="0" u="none" strike="noStrike" cap="none">
                <a:solidFill>
                  <a:srgbClr val="AF7B51"/>
                </a:solidFill>
                <a:latin typeface="Trebuchet MS"/>
                <a:ea typeface="Trebuchet MS"/>
                <a:cs typeface="Trebuchet MS"/>
                <a:sym typeface="Trebuchet MS"/>
              </a:rPr>
              <a:t>FullStack Developer/Quality Analyst </a:t>
            </a:r>
            <a:endParaRPr sz="10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1. Contribution to design and development of the app layout</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2. Authored technical document of the project </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3. Working towards making our app user-friendly </a:t>
            </a:r>
            <a:endParaRPr sz="900" b="0" i="0" u="none" strike="noStrike" cap="none">
              <a:solidFill>
                <a:srgbClr val="AF7B51"/>
              </a:solidFill>
              <a:latin typeface="Trebuchet MS"/>
              <a:ea typeface="Trebuchet MS"/>
              <a:cs typeface="Trebuchet MS"/>
              <a:sym typeface="Trebuchet MS"/>
            </a:endParaRPr>
          </a:p>
        </p:txBody>
      </p:sp>
      <p:sp>
        <p:nvSpPr>
          <p:cNvPr id="184" name="Google Shape;184;p3"/>
          <p:cNvSpPr/>
          <p:nvPr/>
        </p:nvSpPr>
        <p:spPr>
          <a:xfrm rot="10800000">
            <a:off x="3024277" y="3056307"/>
            <a:ext cx="3909900" cy="868800"/>
          </a:xfrm>
          <a:prstGeom prst="homePlate">
            <a:avLst>
              <a:gd name="adj" fmla="val 50000"/>
            </a:avLst>
          </a:prstGeom>
          <a:solidFill>
            <a:srgbClr val="EFE4D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
          <p:cNvSpPr txBox="1"/>
          <p:nvPr/>
        </p:nvSpPr>
        <p:spPr>
          <a:xfrm>
            <a:off x="3241419" y="3056427"/>
            <a:ext cx="3692700" cy="868800"/>
          </a:xfrm>
          <a:prstGeom prst="rect">
            <a:avLst/>
          </a:prstGeom>
          <a:noFill/>
          <a:ln>
            <a:noFill/>
          </a:ln>
        </p:spPr>
        <p:txBody>
          <a:bodyPr spcFirstLastPara="1" wrap="square" lIns="383050" tIns="38100" rIns="71100" bIns="3810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835C3C"/>
                </a:solidFill>
                <a:latin typeface="Trebuchet MS"/>
                <a:ea typeface="Trebuchet MS"/>
                <a:cs typeface="Trebuchet MS"/>
                <a:sym typeface="Trebuchet MS"/>
              </a:rPr>
              <a:t>Austin Blaise: </a:t>
            </a:r>
            <a:r>
              <a:rPr lang="en" sz="1000" b="0" i="0" u="none" strike="noStrike" cap="none">
                <a:solidFill>
                  <a:srgbClr val="AF7B51"/>
                </a:solidFill>
                <a:latin typeface="Trebuchet MS"/>
                <a:ea typeface="Trebuchet MS"/>
                <a:cs typeface="Trebuchet MS"/>
                <a:sym typeface="Trebuchet MS"/>
              </a:rPr>
              <a:t>Cloud Engineer</a:t>
            </a:r>
            <a:endParaRPr sz="10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1</a:t>
            </a:r>
            <a:r>
              <a:rPr lang="en" sz="1000" b="0" i="0" u="none" strike="noStrike" cap="none">
                <a:solidFill>
                  <a:srgbClr val="AF7B51"/>
                </a:solidFill>
                <a:latin typeface="Trebuchet MS"/>
                <a:ea typeface="Trebuchet MS"/>
                <a:cs typeface="Trebuchet MS"/>
                <a:sym typeface="Trebuchet MS"/>
              </a:rPr>
              <a:t>. </a:t>
            </a:r>
            <a:r>
              <a:rPr lang="en" sz="900" b="0" i="0" u="none" strike="noStrike" cap="none">
                <a:solidFill>
                  <a:srgbClr val="AF7B51"/>
                </a:solidFill>
                <a:latin typeface="Trebuchet MS"/>
                <a:ea typeface="Trebuchet MS"/>
                <a:cs typeface="Trebuchet MS"/>
                <a:sym typeface="Trebuchet MS"/>
              </a:rPr>
              <a:t>Contribute to the architecture of the project</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2. Creates Infrastructure as code</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3. Integrated features and services</a:t>
            </a:r>
            <a:endParaRPr sz="900" b="0" i="0" u="none" strike="noStrike" cap="none">
              <a:solidFill>
                <a:srgbClr val="AF7B51"/>
              </a:solidFill>
              <a:latin typeface="Trebuchet MS"/>
              <a:ea typeface="Trebuchet MS"/>
              <a:cs typeface="Trebuchet MS"/>
              <a:sym typeface="Trebuchet MS"/>
            </a:endParaRPr>
          </a:p>
        </p:txBody>
      </p:sp>
      <p:sp>
        <p:nvSpPr>
          <p:cNvPr id="186" name="Google Shape;186;p3"/>
          <p:cNvSpPr/>
          <p:nvPr/>
        </p:nvSpPr>
        <p:spPr>
          <a:xfrm>
            <a:off x="2547375" y="3056427"/>
            <a:ext cx="868800" cy="868800"/>
          </a:xfrm>
          <a:prstGeom prst="ellipse">
            <a:avLst/>
          </a:prstGeom>
          <a:blipFill rotWithShape="1">
            <a:blip r:embed="rId5">
              <a:alphaModFix/>
            </a:blip>
            <a:stretch>
              <a:fillRect l="2096" t="-3835" r="2104" b="-42152"/>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7" name="Google Shape;187;p3"/>
          <p:cNvPicPr preferRelativeResize="0"/>
          <p:nvPr/>
        </p:nvPicPr>
        <p:blipFill rotWithShape="1">
          <a:blip r:embed="rId6">
            <a:alphaModFix/>
          </a:blip>
          <a:srcRect b="11095"/>
          <a:stretch/>
        </p:blipFill>
        <p:spPr>
          <a:xfrm>
            <a:off x="2489175" y="3962388"/>
            <a:ext cx="927000" cy="929100"/>
          </a:xfrm>
          <a:prstGeom prst="ellipse">
            <a:avLst/>
          </a:prstGeom>
          <a:noFill/>
          <a:ln w="25400" cap="flat" cmpd="sng">
            <a:solidFill>
              <a:schemeClr val="lt1"/>
            </a:solidFill>
            <a:prstDash val="solid"/>
            <a:round/>
            <a:headEnd type="none" w="sm" len="sm"/>
            <a:tailEnd type="none" w="sm" len="sm"/>
          </a:ln>
          <a:effectLst>
            <a:outerShdw blurRad="57150" dist="19050" dir="5400000" algn="bl" rotWithShape="0">
              <a:srgbClr val="000000">
                <a:alpha val="49019"/>
              </a:srgbClr>
            </a:outerShdw>
          </a:effectLst>
        </p:spPr>
      </p:pic>
      <p:pic>
        <p:nvPicPr>
          <p:cNvPr id="188" name="Google Shape;188;p3"/>
          <p:cNvPicPr preferRelativeResize="0"/>
          <p:nvPr/>
        </p:nvPicPr>
        <p:blipFill rotWithShape="1">
          <a:blip r:embed="rId7">
            <a:alphaModFix/>
          </a:blip>
          <a:srcRect/>
          <a:stretch/>
        </p:blipFill>
        <p:spPr>
          <a:xfrm>
            <a:off x="2557908" y="3072357"/>
            <a:ext cx="836726" cy="836700"/>
          </a:xfrm>
          <a:prstGeom prst="ellipse">
            <a:avLst/>
          </a:prstGeom>
          <a:noFill/>
          <a:ln w="9525" cap="rnd" cmpd="sng">
            <a:solidFill>
              <a:srgbClr val="835C3C"/>
            </a:solidFill>
            <a:prstDash val="solid"/>
            <a:round/>
            <a:headEnd type="none" w="sm" len="sm"/>
            <a:tailEnd type="none" w="sm" len="sm"/>
          </a:ln>
          <a:effectLst>
            <a:outerShdw blurRad="381000" dist="292100" dir="5400000" sx="-80000" sy="-18000" rotWithShape="0">
              <a:srgbClr val="000000">
                <a:alpha val="21176"/>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93"/>
        <p:cNvGrpSpPr/>
        <p:nvPr/>
      </p:nvGrpSpPr>
      <p:grpSpPr>
        <a:xfrm>
          <a:off x="0" y="0"/>
          <a:ext cx="0" cy="0"/>
          <a:chOff x="0" y="0"/>
          <a:chExt cx="0" cy="0"/>
        </a:xfrm>
      </p:grpSpPr>
      <p:sp>
        <p:nvSpPr>
          <p:cNvPr id="394" name="Google Shape;394;p25"/>
          <p:cNvSpPr txBox="1">
            <a:spLocks noGrp="1"/>
          </p:cNvSpPr>
          <p:nvPr>
            <p:ph type="title"/>
          </p:nvPr>
        </p:nvSpPr>
        <p:spPr>
          <a:xfrm>
            <a:off x="742950" y="3122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4400" dirty="0">
                <a:solidFill>
                  <a:srgbClr val="7F6000"/>
                </a:solidFill>
                <a:latin typeface="Nunito ExtraBold"/>
                <a:ea typeface="Nunito ExtraBold"/>
                <a:cs typeface="Nunito ExtraBold"/>
                <a:sym typeface="Nunito ExtraBold"/>
              </a:rPr>
              <a:t>TEST CASES</a:t>
            </a:r>
            <a:endParaRPr sz="4400" dirty="0">
              <a:solidFill>
                <a:srgbClr val="7F6000"/>
              </a:solidFill>
              <a:latin typeface="Nunito ExtraBold"/>
              <a:ea typeface="Nunito ExtraBold"/>
              <a:cs typeface="Nunito ExtraBold"/>
              <a:sym typeface="Nunito ExtraBold"/>
            </a:endParaRPr>
          </a:p>
        </p:txBody>
      </p:sp>
      <p:cxnSp>
        <p:nvCxnSpPr>
          <p:cNvPr id="395" name="Google Shape;395;p25"/>
          <p:cNvCxnSpPr/>
          <p:nvPr/>
        </p:nvCxnSpPr>
        <p:spPr>
          <a:xfrm>
            <a:off x="1529601" y="1111385"/>
            <a:ext cx="6261300" cy="16800"/>
          </a:xfrm>
          <a:prstGeom prst="straightConnector1">
            <a:avLst/>
          </a:prstGeom>
          <a:noFill/>
          <a:ln w="38100" cap="flat" cmpd="sng">
            <a:solidFill>
              <a:srgbClr val="351C75"/>
            </a:solidFill>
            <a:prstDash val="solid"/>
            <a:round/>
            <a:headEnd type="none" w="sm" len="sm"/>
            <a:tailEnd type="none" w="sm" len="sm"/>
          </a:ln>
        </p:spPr>
      </p:cxnSp>
      <p:pic>
        <p:nvPicPr>
          <p:cNvPr id="7" name="Picture 6">
            <a:extLst>
              <a:ext uri="{FF2B5EF4-FFF2-40B4-BE49-F238E27FC236}">
                <a16:creationId xmlns:a16="http://schemas.microsoft.com/office/drawing/2014/main" id="{AB2104AD-E4EF-EF1F-0876-B816ADDA6969}"/>
              </a:ext>
            </a:extLst>
          </p:cNvPr>
          <p:cNvPicPr>
            <a:picLocks noChangeAspect="1"/>
          </p:cNvPicPr>
          <p:nvPr/>
        </p:nvPicPr>
        <p:blipFill>
          <a:blip r:embed="rId3"/>
          <a:stretch>
            <a:fillRect/>
          </a:stretch>
        </p:blipFill>
        <p:spPr>
          <a:xfrm>
            <a:off x="326571" y="1567314"/>
            <a:ext cx="8490857" cy="2384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393"/>
        <p:cNvGrpSpPr/>
        <p:nvPr/>
      </p:nvGrpSpPr>
      <p:grpSpPr>
        <a:xfrm>
          <a:off x="0" y="0"/>
          <a:ext cx="0" cy="0"/>
          <a:chOff x="0" y="0"/>
          <a:chExt cx="0" cy="0"/>
        </a:xfrm>
      </p:grpSpPr>
      <p:sp>
        <p:nvSpPr>
          <p:cNvPr id="394" name="Google Shape;394;p25"/>
          <p:cNvSpPr txBox="1">
            <a:spLocks noGrp="1"/>
          </p:cNvSpPr>
          <p:nvPr>
            <p:ph type="title"/>
          </p:nvPr>
        </p:nvSpPr>
        <p:spPr>
          <a:xfrm>
            <a:off x="742950" y="361184"/>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600" dirty="0">
                <a:solidFill>
                  <a:srgbClr val="7F6000"/>
                </a:solidFill>
                <a:latin typeface="Nunito ExtraBold"/>
                <a:ea typeface="Nunito ExtraBold"/>
                <a:cs typeface="Nunito ExtraBold"/>
                <a:sym typeface="Nunito ExtraBold"/>
              </a:rPr>
              <a:t>VELOCITY CHART</a:t>
            </a:r>
            <a:endParaRPr sz="3600" dirty="0">
              <a:solidFill>
                <a:srgbClr val="7F6000"/>
              </a:solidFill>
              <a:latin typeface="Nunito ExtraBold"/>
              <a:ea typeface="Nunito ExtraBold"/>
              <a:cs typeface="Nunito ExtraBold"/>
              <a:sym typeface="Nunito ExtraBold"/>
            </a:endParaRPr>
          </a:p>
        </p:txBody>
      </p:sp>
      <p:cxnSp>
        <p:nvCxnSpPr>
          <p:cNvPr id="395" name="Google Shape;395;p25"/>
          <p:cNvCxnSpPr/>
          <p:nvPr/>
        </p:nvCxnSpPr>
        <p:spPr>
          <a:xfrm>
            <a:off x="1529601" y="988925"/>
            <a:ext cx="6261300" cy="16800"/>
          </a:xfrm>
          <a:prstGeom prst="straightConnector1">
            <a:avLst/>
          </a:prstGeom>
          <a:noFill/>
          <a:ln w="38100" cap="flat" cmpd="sng">
            <a:solidFill>
              <a:srgbClr val="351C75"/>
            </a:solidFill>
            <a:prstDash val="solid"/>
            <a:round/>
            <a:headEnd type="none" w="sm" len="sm"/>
            <a:tailEnd type="none" w="sm" len="sm"/>
          </a:ln>
        </p:spPr>
      </p:cxnSp>
      <p:pic>
        <p:nvPicPr>
          <p:cNvPr id="3" name="Picture 2">
            <a:extLst>
              <a:ext uri="{FF2B5EF4-FFF2-40B4-BE49-F238E27FC236}">
                <a16:creationId xmlns:a16="http://schemas.microsoft.com/office/drawing/2014/main" id="{BAF9003E-33C2-E8F2-C004-1C67FA5D7EA9}"/>
              </a:ext>
            </a:extLst>
          </p:cNvPr>
          <p:cNvPicPr>
            <a:picLocks noChangeAspect="1"/>
          </p:cNvPicPr>
          <p:nvPr/>
        </p:nvPicPr>
        <p:blipFill>
          <a:blip r:embed="rId3"/>
          <a:stretch>
            <a:fillRect/>
          </a:stretch>
        </p:blipFill>
        <p:spPr>
          <a:xfrm>
            <a:off x="523801" y="1249719"/>
            <a:ext cx="4216617" cy="1358970"/>
          </a:xfrm>
          <a:prstGeom prst="rect">
            <a:avLst/>
          </a:prstGeom>
        </p:spPr>
      </p:pic>
      <p:pic>
        <p:nvPicPr>
          <p:cNvPr id="5" name="Picture 4">
            <a:extLst>
              <a:ext uri="{FF2B5EF4-FFF2-40B4-BE49-F238E27FC236}">
                <a16:creationId xmlns:a16="http://schemas.microsoft.com/office/drawing/2014/main" id="{250257DA-6BD6-1D04-E285-45EA2F861375}"/>
              </a:ext>
            </a:extLst>
          </p:cNvPr>
          <p:cNvPicPr>
            <a:picLocks noChangeAspect="1"/>
          </p:cNvPicPr>
          <p:nvPr/>
        </p:nvPicPr>
        <p:blipFill>
          <a:blip r:embed="rId4"/>
          <a:stretch>
            <a:fillRect/>
          </a:stretch>
        </p:blipFill>
        <p:spPr>
          <a:xfrm>
            <a:off x="4797568" y="2313176"/>
            <a:ext cx="3943261" cy="2384423"/>
          </a:xfrm>
          <a:prstGeom prst="rect">
            <a:avLst/>
          </a:prstGeom>
        </p:spPr>
      </p:pic>
    </p:spTree>
    <p:extLst>
      <p:ext uri="{BB962C8B-B14F-4D97-AF65-F5344CB8AC3E}">
        <p14:creationId xmlns:p14="http://schemas.microsoft.com/office/powerpoint/2010/main" val="918996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14"/>
        <p:cNvGrpSpPr/>
        <p:nvPr/>
      </p:nvGrpSpPr>
      <p:grpSpPr>
        <a:xfrm>
          <a:off x="0" y="0"/>
          <a:ext cx="0" cy="0"/>
          <a:chOff x="0" y="0"/>
          <a:chExt cx="0" cy="0"/>
        </a:xfrm>
      </p:grpSpPr>
      <p:pic>
        <p:nvPicPr>
          <p:cNvPr id="415" name="Google Shape;415;p27"/>
          <p:cNvPicPr preferRelativeResize="0"/>
          <p:nvPr/>
        </p:nvPicPr>
        <p:blipFill rotWithShape="1">
          <a:blip r:embed="rId3">
            <a:alphaModFix/>
          </a:blip>
          <a:srcRect t="6642" b="6632"/>
          <a:stretch/>
        </p:blipFill>
        <p:spPr>
          <a:xfrm>
            <a:off x="2655555" y="1153514"/>
            <a:ext cx="3570539" cy="2836471"/>
          </a:xfrm>
          <a:prstGeom prst="rect">
            <a:avLst/>
          </a:prstGeom>
          <a:noFill/>
          <a:ln>
            <a:noFill/>
          </a:ln>
        </p:spPr>
      </p:pic>
      <p:sp>
        <p:nvSpPr>
          <p:cNvPr id="416" name="Google Shape;416;p27"/>
          <p:cNvSpPr/>
          <p:nvPr/>
        </p:nvSpPr>
        <p:spPr>
          <a:xfrm>
            <a:off x="2325675" y="463525"/>
            <a:ext cx="4230300" cy="5796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7F6000"/>
                </a:solidFill>
                <a:latin typeface="Nunito ExtraBold"/>
                <a:ea typeface="Nunito ExtraBold"/>
                <a:cs typeface="Nunito ExtraBold"/>
                <a:sym typeface="Nunito ExtraBold"/>
              </a:rPr>
              <a:t>PROJECT DEMO</a:t>
            </a:r>
            <a:endParaRPr sz="100" b="0" i="0" u="none" strike="noStrike" cap="none">
              <a:solidFill>
                <a:srgbClr val="000000"/>
              </a:solidFill>
              <a:latin typeface="Arial"/>
              <a:ea typeface="Arial"/>
              <a:cs typeface="Arial"/>
              <a:sym typeface="Arial"/>
            </a:endParaRPr>
          </a:p>
        </p:txBody>
      </p:sp>
      <p:sp>
        <p:nvSpPr>
          <p:cNvPr id="417" name="Google Shape;417;p27"/>
          <p:cNvSpPr txBox="1"/>
          <p:nvPr/>
        </p:nvSpPr>
        <p:spPr>
          <a:xfrm>
            <a:off x="1971675" y="4367893"/>
            <a:ext cx="520065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sng" strike="noStrike" cap="none">
                <a:solidFill>
                  <a:srgbClr val="9E7C38"/>
                </a:solidFill>
                <a:latin typeface="Trebuchet MS"/>
                <a:ea typeface="Trebuchet MS"/>
                <a:cs typeface="Trebuchet MS"/>
                <a:sym typeface="Trebuchet MS"/>
              </a:rPr>
              <a:t>GitHub Link</a:t>
            </a:r>
            <a:r>
              <a:rPr lang="en" sz="1400" b="0" i="0" u="none" strike="noStrike" cap="none">
                <a:solidFill>
                  <a:srgbClr val="9E7C38"/>
                </a:solidFill>
                <a:latin typeface="Trebuchet MS"/>
                <a:ea typeface="Trebuchet MS"/>
                <a:cs typeface="Trebuchet MS"/>
                <a:sym typeface="Trebuchet MS"/>
              </a:rPr>
              <a:t>: - https://github.com/anku518/Squander/wiki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21"/>
        <p:cNvGrpSpPr/>
        <p:nvPr/>
      </p:nvGrpSpPr>
      <p:grpSpPr>
        <a:xfrm>
          <a:off x="0" y="0"/>
          <a:ext cx="0" cy="0"/>
          <a:chOff x="0" y="0"/>
          <a:chExt cx="0" cy="0"/>
        </a:xfrm>
      </p:grpSpPr>
      <p:sp>
        <p:nvSpPr>
          <p:cNvPr id="422" name="Google Shape;422;gff4efeab1b_2_6"/>
          <p:cNvSpPr txBox="1">
            <a:spLocks noGrp="1"/>
          </p:cNvSpPr>
          <p:nvPr>
            <p:ph type="title"/>
          </p:nvPr>
        </p:nvSpPr>
        <p:spPr>
          <a:xfrm>
            <a:off x="819150" y="3065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400">
                <a:solidFill>
                  <a:srgbClr val="7F6000"/>
                </a:solidFill>
                <a:latin typeface="Nunito ExtraBold"/>
                <a:ea typeface="Nunito ExtraBold"/>
                <a:cs typeface="Nunito ExtraBold"/>
                <a:sym typeface="Nunito ExtraBold"/>
              </a:rPr>
              <a:t>App Screenshots</a:t>
            </a:r>
            <a:endParaRPr sz="3400">
              <a:solidFill>
                <a:srgbClr val="7F6000"/>
              </a:solidFill>
              <a:latin typeface="Nunito ExtraBold"/>
              <a:ea typeface="Nunito ExtraBold"/>
              <a:cs typeface="Nunito ExtraBold"/>
              <a:sym typeface="Nunito ExtraBold"/>
            </a:endParaRPr>
          </a:p>
        </p:txBody>
      </p:sp>
      <p:sp>
        <p:nvSpPr>
          <p:cNvPr id="423" name="Google Shape;423;gff4efeab1b_2_6"/>
          <p:cNvSpPr txBox="1"/>
          <p:nvPr/>
        </p:nvSpPr>
        <p:spPr>
          <a:xfrm>
            <a:off x="5040625" y="1757375"/>
            <a:ext cx="22374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BF9000"/>
                </a:solidFill>
                <a:latin typeface="Trebuchet MS"/>
                <a:ea typeface="Trebuchet MS"/>
                <a:cs typeface="Trebuchet MS"/>
                <a:sym typeface="Trebuchet MS"/>
              </a:rPr>
              <a:t>Home Screen Info button added at navigation bar</a:t>
            </a:r>
            <a:endParaRPr sz="1400" b="1" i="0" u="none" strike="noStrike" cap="none">
              <a:solidFill>
                <a:srgbClr val="BF9000"/>
              </a:solidFill>
              <a:latin typeface="Trebuchet MS"/>
              <a:ea typeface="Trebuchet MS"/>
              <a:cs typeface="Trebuchet MS"/>
              <a:sym typeface="Trebuchet MS"/>
            </a:endParaRPr>
          </a:p>
        </p:txBody>
      </p:sp>
      <p:pic>
        <p:nvPicPr>
          <p:cNvPr id="424" name="Google Shape;424;gff4efeab1b_2_6"/>
          <p:cNvPicPr preferRelativeResize="0"/>
          <p:nvPr/>
        </p:nvPicPr>
        <p:blipFill rotWithShape="1">
          <a:blip r:embed="rId3">
            <a:alphaModFix/>
          </a:blip>
          <a:srcRect/>
          <a:stretch/>
        </p:blipFill>
        <p:spPr>
          <a:xfrm>
            <a:off x="1630175" y="1261099"/>
            <a:ext cx="2104500" cy="3330427"/>
          </a:xfrm>
          <a:prstGeom prst="rect">
            <a:avLst/>
          </a:prstGeom>
          <a:noFill/>
          <a:ln>
            <a:noFill/>
          </a:ln>
        </p:spPr>
      </p:pic>
      <p:cxnSp>
        <p:nvCxnSpPr>
          <p:cNvPr id="425" name="Google Shape;425;gff4efeab1b_2_6"/>
          <p:cNvCxnSpPr/>
          <p:nvPr/>
        </p:nvCxnSpPr>
        <p:spPr>
          <a:xfrm rot="10800000" flipH="1">
            <a:off x="1560950" y="1016487"/>
            <a:ext cx="5795700" cy="8100"/>
          </a:xfrm>
          <a:prstGeom prst="straightConnector1">
            <a:avLst/>
          </a:prstGeom>
          <a:noFill/>
          <a:ln w="38100" cap="flat" cmpd="sng">
            <a:solidFill>
              <a:srgbClr val="351C75"/>
            </a:solidFill>
            <a:prstDash val="solid"/>
            <a:round/>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29"/>
        <p:cNvGrpSpPr/>
        <p:nvPr/>
      </p:nvGrpSpPr>
      <p:grpSpPr>
        <a:xfrm>
          <a:off x="0" y="0"/>
          <a:ext cx="0" cy="0"/>
          <a:chOff x="0" y="0"/>
          <a:chExt cx="0" cy="0"/>
        </a:xfrm>
      </p:grpSpPr>
      <p:sp>
        <p:nvSpPr>
          <p:cNvPr id="430" name="Google Shape;430;gff4efeab1b_2_12"/>
          <p:cNvSpPr txBox="1"/>
          <p:nvPr/>
        </p:nvSpPr>
        <p:spPr>
          <a:xfrm>
            <a:off x="4997775" y="1585925"/>
            <a:ext cx="2237400" cy="83096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BF9000"/>
                </a:solidFill>
                <a:latin typeface="Trebuchet MS"/>
                <a:ea typeface="Trebuchet MS"/>
                <a:cs typeface="Trebuchet MS"/>
                <a:sym typeface="Trebuchet MS"/>
              </a:rPr>
              <a:t>About Screen showing info about the app and recycling guide</a:t>
            </a:r>
            <a:endParaRPr sz="1400" b="1" i="0" u="none" strike="noStrike" cap="none">
              <a:solidFill>
                <a:srgbClr val="BF9000"/>
              </a:solidFill>
              <a:latin typeface="Trebuchet MS"/>
              <a:ea typeface="Trebuchet MS"/>
              <a:cs typeface="Trebuchet MS"/>
              <a:sym typeface="Trebuchet MS"/>
            </a:endParaRPr>
          </a:p>
        </p:txBody>
      </p:sp>
      <p:sp>
        <p:nvSpPr>
          <p:cNvPr id="431" name="Google Shape;431;gff4efeab1b_2_12"/>
          <p:cNvSpPr txBox="1">
            <a:spLocks noGrp="1"/>
          </p:cNvSpPr>
          <p:nvPr>
            <p:ph type="title"/>
          </p:nvPr>
        </p:nvSpPr>
        <p:spPr>
          <a:xfrm>
            <a:off x="681975" y="195075"/>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sz="3400">
                <a:solidFill>
                  <a:srgbClr val="7F6000"/>
                </a:solidFill>
                <a:latin typeface="Nunito ExtraBold"/>
                <a:ea typeface="Nunito ExtraBold"/>
                <a:cs typeface="Nunito ExtraBold"/>
                <a:sym typeface="Nunito ExtraBold"/>
              </a:rPr>
              <a:t>Continue…</a:t>
            </a:r>
            <a:endParaRPr sz="3400">
              <a:solidFill>
                <a:srgbClr val="7F6000"/>
              </a:solidFill>
              <a:latin typeface="Nunito ExtraBold"/>
              <a:ea typeface="Nunito ExtraBold"/>
              <a:cs typeface="Nunito ExtraBold"/>
              <a:sym typeface="Nunito ExtraBold"/>
            </a:endParaRPr>
          </a:p>
        </p:txBody>
      </p:sp>
      <p:cxnSp>
        <p:nvCxnSpPr>
          <p:cNvPr id="432" name="Google Shape;432;gff4efeab1b_2_12"/>
          <p:cNvCxnSpPr/>
          <p:nvPr/>
        </p:nvCxnSpPr>
        <p:spPr>
          <a:xfrm>
            <a:off x="594843" y="918451"/>
            <a:ext cx="3103578" cy="0"/>
          </a:xfrm>
          <a:prstGeom prst="straightConnector1">
            <a:avLst/>
          </a:prstGeom>
          <a:noFill/>
          <a:ln w="38100" cap="flat" cmpd="sng">
            <a:solidFill>
              <a:srgbClr val="351C75"/>
            </a:solidFill>
            <a:prstDash val="solid"/>
            <a:round/>
            <a:headEnd type="none" w="sm" len="sm"/>
            <a:tailEnd type="none" w="sm" len="sm"/>
          </a:ln>
        </p:spPr>
      </p:cxnSp>
      <p:pic>
        <p:nvPicPr>
          <p:cNvPr id="433" name="Google Shape;433;gff4efeab1b_2_12"/>
          <p:cNvPicPr preferRelativeResize="0"/>
          <p:nvPr/>
        </p:nvPicPr>
        <p:blipFill>
          <a:blip r:embed="rId3">
            <a:alphaModFix/>
          </a:blip>
          <a:stretch>
            <a:fillRect/>
          </a:stretch>
        </p:blipFill>
        <p:spPr>
          <a:xfrm>
            <a:off x="792850" y="1027100"/>
            <a:ext cx="2375851" cy="38721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37"/>
        <p:cNvGrpSpPr/>
        <p:nvPr/>
      </p:nvGrpSpPr>
      <p:grpSpPr>
        <a:xfrm>
          <a:off x="0" y="0"/>
          <a:ext cx="0" cy="0"/>
          <a:chOff x="0" y="0"/>
          <a:chExt cx="0" cy="0"/>
        </a:xfrm>
      </p:grpSpPr>
      <p:pic>
        <p:nvPicPr>
          <p:cNvPr id="438" name="Google Shape;438;p28"/>
          <p:cNvPicPr preferRelativeResize="0"/>
          <p:nvPr/>
        </p:nvPicPr>
        <p:blipFill rotWithShape="1">
          <a:blip r:embed="rId3">
            <a:alphaModFix/>
          </a:blip>
          <a:srcRect/>
          <a:stretch/>
        </p:blipFill>
        <p:spPr>
          <a:xfrm>
            <a:off x="592225" y="682875"/>
            <a:ext cx="8010576" cy="4185524"/>
          </a:xfrm>
          <a:prstGeom prst="rect">
            <a:avLst/>
          </a:prstGeom>
          <a:noFill/>
          <a:ln>
            <a:noFill/>
          </a:ln>
        </p:spPr>
      </p:pic>
      <p:sp>
        <p:nvSpPr>
          <p:cNvPr id="439" name="Google Shape;439;p28"/>
          <p:cNvSpPr/>
          <p:nvPr/>
        </p:nvSpPr>
        <p:spPr>
          <a:xfrm>
            <a:off x="2482050" y="593450"/>
            <a:ext cx="4422900" cy="555000"/>
          </a:xfrm>
          <a:prstGeom prst="rect">
            <a:avLst/>
          </a:prstGeom>
          <a:solidFill>
            <a:srgbClr val="FFF2CC"/>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rgbClr val="7F6000"/>
                </a:solidFill>
                <a:latin typeface="Nunito ExtraBold"/>
                <a:ea typeface="Nunito ExtraBold"/>
                <a:cs typeface="Nunito ExtraBold"/>
                <a:sym typeface="Nunito ExtraBold"/>
              </a:rPr>
              <a:t>RETROSPECTIVE</a:t>
            </a:r>
            <a:endParaRPr sz="6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43"/>
        <p:cNvGrpSpPr/>
        <p:nvPr/>
      </p:nvGrpSpPr>
      <p:grpSpPr>
        <a:xfrm>
          <a:off x="0" y="0"/>
          <a:ext cx="0" cy="0"/>
          <a:chOff x="0" y="0"/>
          <a:chExt cx="0" cy="0"/>
        </a:xfrm>
      </p:grpSpPr>
      <p:sp>
        <p:nvSpPr>
          <p:cNvPr id="444" name="Google Shape;444;p29"/>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400">
                <a:solidFill>
                  <a:srgbClr val="7F6000"/>
                </a:solidFill>
                <a:latin typeface="Nunito ExtraBold"/>
                <a:ea typeface="Nunito ExtraBold"/>
                <a:cs typeface="Nunito ExtraBold"/>
                <a:sym typeface="Nunito ExtraBold"/>
              </a:rPr>
              <a:t>RETROSPECTIVE</a:t>
            </a:r>
            <a:endParaRPr sz="3400">
              <a:solidFill>
                <a:srgbClr val="7F6000"/>
              </a:solidFill>
              <a:latin typeface="Nunito ExtraBold"/>
              <a:ea typeface="Nunito ExtraBold"/>
              <a:cs typeface="Nunito ExtraBold"/>
              <a:sym typeface="Nunito ExtraBold"/>
            </a:endParaRPr>
          </a:p>
        </p:txBody>
      </p:sp>
      <p:cxnSp>
        <p:nvCxnSpPr>
          <p:cNvPr id="445" name="Google Shape;445;p29"/>
          <p:cNvCxnSpPr/>
          <p:nvPr/>
        </p:nvCxnSpPr>
        <p:spPr>
          <a:xfrm>
            <a:off x="1529601" y="1217525"/>
            <a:ext cx="6261300" cy="16800"/>
          </a:xfrm>
          <a:prstGeom prst="straightConnector1">
            <a:avLst/>
          </a:prstGeom>
          <a:noFill/>
          <a:ln w="38100" cap="flat" cmpd="sng">
            <a:solidFill>
              <a:srgbClr val="351C75"/>
            </a:solidFill>
            <a:prstDash val="solid"/>
            <a:round/>
            <a:headEnd type="none" w="sm" len="sm"/>
            <a:tailEnd type="none" w="sm" len="sm"/>
          </a:ln>
        </p:spPr>
      </p:cxnSp>
      <p:grpSp>
        <p:nvGrpSpPr>
          <p:cNvPr id="446" name="Google Shape;446;p29"/>
          <p:cNvGrpSpPr/>
          <p:nvPr/>
        </p:nvGrpSpPr>
        <p:grpSpPr>
          <a:xfrm>
            <a:off x="1216175" y="3621854"/>
            <a:ext cx="6291026" cy="643500"/>
            <a:chOff x="1593000" y="2322568"/>
            <a:chExt cx="5957975" cy="643500"/>
          </a:xfrm>
        </p:grpSpPr>
        <p:sp>
          <p:nvSpPr>
            <p:cNvPr id="447" name="Google Shape;447;p29"/>
            <p:cNvSpPr/>
            <p:nvPr/>
          </p:nvSpPr>
          <p:spPr>
            <a:xfrm>
              <a:off x="3728375" y="2322568"/>
              <a:ext cx="3822600" cy="6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9"/>
            <p:cNvSpPr/>
            <p:nvPr/>
          </p:nvSpPr>
          <p:spPr>
            <a:xfrm flipH="1">
              <a:off x="2283025" y="2322575"/>
              <a:ext cx="18444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9"/>
            <p:cNvSpPr/>
            <p:nvPr/>
          </p:nvSpPr>
          <p:spPr>
            <a:xfrm rot="-5400000">
              <a:off x="3501574" y="1934671"/>
              <a:ext cx="643356" cy="1419149"/>
            </a:xfrm>
            <a:prstGeom prst="flowChartOffpageConnector">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9"/>
            <p:cNvSpPr/>
            <p:nvPr/>
          </p:nvSpPr>
          <p:spPr>
            <a:xfrm>
              <a:off x="2342625" y="2399951"/>
              <a:ext cx="1940700" cy="4959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rgbClr val="FFFFFF"/>
                  </a:solidFill>
                  <a:latin typeface="Trebuchet MS"/>
                  <a:ea typeface="Trebuchet MS"/>
                  <a:cs typeface="Trebuchet MS"/>
                  <a:sym typeface="Trebuchet MS"/>
                </a:rPr>
                <a:t>Future Actions</a:t>
              </a:r>
              <a:endParaRPr sz="1200" b="0" i="0" u="none" strike="noStrike" cap="none">
                <a:solidFill>
                  <a:srgbClr val="FFFFFF"/>
                </a:solidFill>
                <a:latin typeface="Trebuchet MS"/>
                <a:ea typeface="Trebuchet MS"/>
                <a:cs typeface="Trebuchet MS"/>
                <a:sym typeface="Trebuchet MS"/>
              </a:endParaRPr>
            </a:p>
          </p:txBody>
        </p:sp>
        <p:sp>
          <p:nvSpPr>
            <p:cNvPr id="451" name="Google Shape;451;p29"/>
            <p:cNvSpPr/>
            <p:nvPr/>
          </p:nvSpPr>
          <p:spPr>
            <a:xfrm>
              <a:off x="1593000" y="2322568"/>
              <a:ext cx="690000" cy="642300"/>
            </a:xfrm>
            <a:prstGeom prst="rect">
              <a:avLst/>
            </a:prstGeom>
            <a:solidFill>
              <a:srgbClr val="BF9000"/>
            </a:solidFill>
            <a:ln>
              <a:noFill/>
            </a:ln>
            <a:effectLst>
              <a:outerShdw blurRad="71438" dist="28575" dir="2700000" algn="bl" rotWithShape="0">
                <a:srgbClr val="000000">
                  <a:alpha val="15686"/>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9"/>
            <p:cNvSpPr/>
            <p:nvPr/>
          </p:nvSpPr>
          <p:spPr>
            <a:xfrm>
              <a:off x="1593000" y="2322575"/>
              <a:ext cx="6900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Thin"/>
                  <a:ea typeface="Roboto Thin"/>
                  <a:cs typeface="Roboto Thin"/>
                  <a:sym typeface="Roboto Thin"/>
                </a:rPr>
                <a:t>03</a:t>
              </a:r>
              <a:endParaRPr sz="1900" b="0" i="0" u="none" strike="noStrike" cap="none">
                <a:solidFill>
                  <a:srgbClr val="FFFFFF"/>
                </a:solidFill>
                <a:latin typeface="Roboto Thin"/>
                <a:ea typeface="Roboto Thin"/>
                <a:cs typeface="Roboto Thin"/>
                <a:sym typeface="Roboto Thin"/>
              </a:endParaRPr>
            </a:p>
          </p:txBody>
        </p:sp>
        <p:sp>
          <p:nvSpPr>
            <p:cNvPr id="453" name="Google Shape;453;p29"/>
            <p:cNvSpPr/>
            <p:nvPr/>
          </p:nvSpPr>
          <p:spPr>
            <a:xfrm>
              <a:off x="4540250" y="2323750"/>
              <a:ext cx="2990100" cy="642300"/>
            </a:xfrm>
            <a:prstGeom prst="rect">
              <a:avLst/>
            </a:prstGeom>
            <a:solidFill>
              <a:srgbClr val="FFFFFF"/>
            </a:solidFill>
            <a:ln>
              <a:noFill/>
            </a:ln>
          </p:spPr>
          <p:txBody>
            <a:bodyPr spcFirstLastPara="1" wrap="square" lIns="91425" tIns="91425" rIns="91425" bIns="91425" anchor="ctr" anchorCtr="0">
              <a:noAutofit/>
            </a:bodyPr>
            <a:lstStyle/>
            <a:p>
              <a:pPr marL="457200" marR="0" lvl="0" indent="-279400" algn="just" rtl="0">
                <a:lnSpc>
                  <a:spcPct val="115000"/>
                </a:lnSpc>
                <a:spcBef>
                  <a:spcPts val="0"/>
                </a:spcBef>
                <a:spcAft>
                  <a:spcPts val="0"/>
                </a:spcAft>
                <a:buClr>
                  <a:srgbClr val="BF9000"/>
                </a:buClr>
                <a:buSzPts val="800"/>
                <a:buFont typeface="Trebuchet MS"/>
                <a:buChar char="●"/>
              </a:pPr>
              <a:r>
                <a:rPr lang="en" sz="800" b="0" i="0" u="none" strike="noStrike" cap="none">
                  <a:solidFill>
                    <a:srgbClr val="BF9000"/>
                  </a:solidFill>
                  <a:latin typeface="Trebuchet MS"/>
                  <a:ea typeface="Trebuchet MS"/>
                  <a:cs typeface="Trebuchet MS"/>
                  <a:sym typeface="Trebuchet MS"/>
                </a:rPr>
                <a:t>Reduce technical debt</a:t>
              </a:r>
              <a:endParaRPr sz="800" b="0" i="0" u="none" strike="noStrike" cap="none">
                <a:solidFill>
                  <a:srgbClr val="BF9000"/>
                </a:solidFill>
                <a:latin typeface="Trebuchet MS"/>
                <a:ea typeface="Trebuchet MS"/>
                <a:cs typeface="Trebuchet MS"/>
                <a:sym typeface="Trebuchet MS"/>
              </a:endParaRPr>
            </a:p>
            <a:p>
              <a:pPr marL="457200" marR="0" lvl="0" indent="-279400" algn="just" rtl="0">
                <a:lnSpc>
                  <a:spcPct val="115000"/>
                </a:lnSpc>
                <a:spcBef>
                  <a:spcPts val="0"/>
                </a:spcBef>
                <a:spcAft>
                  <a:spcPts val="0"/>
                </a:spcAft>
                <a:buClr>
                  <a:srgbClr val="BF9000"/>
                </a:buClr>
                <a:buSzPts val="800"/>
                <a:buFont typeface="Trebuchet MS"/>
                <a:buChar char="●"/>
              </a:pPr>
              <a:r>
                <a:rPr lang="en" sz="800" b="0" i="0" u="none" strike="noStrike" cap="none">
                  <a:solidFill>
                    <a:srgbClr val="BF9000"/>
                  </a:solidFill>
                  <a:latin typeface="Trebuchet MS"/>
                  <a:ea typeface="Trebuchet MS"/>
                  <a:cs typeface="Trebuchet MS"/>
                  <a:sym typeface="Trebuchet MS"/>
                </a:rPr>
                <a:t>Better estimation of deadline</a:t>
              </a:r>
              <a:endParaRPr sz="800" b="0" i="0" u="none" strike="noStrike" cap="none">
                <a:solidFill>
                  <a:srgbClr val="BF9000"/>
                </a:solidFill>
                <a:latin typeface="Trebuchet MS"/>
                <a:ea typeface="Trebuchet MS"/>
                <a:cs typeface="Trebuchet MS"/>
                <a:sym typeface="Trebuchet MS"/>
              </a:endParaRPr>
            </a:p>
          </p:txBody>
        </p:sp>
      </p:grpSp>
      <p:grpSp>
        <p:nvGrpSpPr>
          <p:cNvPr id="454" name="Google Shape;454;p29"/>
          <p:cNvGrpSpPr/>
          <p:nvPr/>
        </p:nvGrpSpPr>
        <p:grpSpPr>
          <a:xfrm>
            <a:off x="1216175" y="2661936"/>
            <a:ext cx="6291026" cy="643500"/>
            <a:chOff x="1593000" y="2322568"/>
            <a:chExt cx="5957975" cy="643500"/>
          </a:xfrm>
        </p:grpSpPr>
        <p:sp>
          <p:nvSpPr>
            <p:cNvPr id="455" name="Google Shape;455;p29"/>
            <p:cNvSpPr/>
            <p:nvPr/>
          </p:nvSpPr>
          <p:spPr>
            <a:xfrm>
              <a:off x="3728375" y="2322568"/>
              <a:ext cx="3822600" cy="6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9"/>
            <p:cNvSpPr/>
            <p:nvPr/>
          </p:nvSpPr>
          <p:spPr>
            <a:xfrm flipH="1">
              <a:off x="2283025" y="2322575"/>
              <a:ext cx="18444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9"/>
            <p:cNvSpPr/>
            <p:nvPr/>
          </p:nvSpPr>
          <p:spPr>
            <a:xfrm rot="-5400000">
              <a:off x="3501574" y="1934671"/>
              <a:ext cx="643356" cy="1419149"/>
            </a:xfrm>
            <a:prstGeom prst="flowChartOffpageConnector">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9"/>
            <p:cNvSpPr/>
            <p:nvPr/>
          </p:nvSpPr>
          <p:spPr>
            <a:xfrm>
              <a:off x="2342625" y="2399951"/>
              <a:ext cx="1940700" cy="4959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rgbClr val="FFFFFF"/>
                  </a:solidFill>
                  <a:latin typeface="Trebuchet MS"/>
                  <a:ea typeface="Trebuchet MS"/>
                  <a:cs typeface="Trebuchet MS"/>
                  <a:sym typeface="Trebuchet MS"/>
                </a:rPr>
                <a:t>What needs improvement</a:t>
              </a:r>
              <a:endParaRPr sz="1200" b="0" i="0" u="none" strike="noStrike" cap="none">
                <a:solidFill>
                  <a:srgbClr val="FFFFFF"/>
                </a:solidFill>
                <a:latin typeface="Trebuchet MS"/>
                <a:ea typeface="Trebuchet MS"/>
                <a:cs typeface="Trebuchet MS"/>
                <a:sym typeface="Trebuchet MS"/>
              </a:endParaRPr>
            </a:p>
          </p:txBody>
        </p:sp>
        <p:sp>
          <p:nvSpPr>
            <p:cNvPr id="459" name="Google Shape;459;p29"/>
            <p:cNvSpPr/>
            <p:nvPr/>
          </p:nvSpPr>
          <p:spPr>
            <a:xfrm>
              <a:off x="1593000" y="2322568"/>
              <a:ext cx="690000" cy="642300"/>
            </a:xfrm>
            <a:prstGeom prst="rect">
              <a:avLst/>
            </a:prstGeom>
            <a:solidFill>
              <a:srgbClr val="BF9000"/>
            </a:solidFill>
            <a:ln>
              <a:noFill/>
            </a:ln>
            <a:effectLst>
              <a:outerShdw blurRad="71438" dist="28575" dir="2700000" algn="bl" rotWithShape="0">
                <a:srgbClr val="000000">
                  <a:alpha val="15686"/>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9"/>
            <p:cNvSpPr/>
            <p:nvPr/>
          </p:nvSpPr>
          <p:spPr>
            <a:xfrm>
              <a:off x="1593000" y="2322575"/>
              <a:ext cx="6900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Thin"/>
                  <a:ea typeface="Roboto Thin"/>
                  <a:cs typeface="Roboto Thin"/>
                  <a:sym typeface="Roboto Thin"/>
                </a:rPr>
                <a:t>02</a:t>
              </a:r>
              <a:endParaRPr sz="2000" b="0" i="0" u="none" strike="noStrike" cap="none">
                <a:solidFill>
                  <a:srgbClr val="FFFFFF"/>
                </a:solidFill>
                <a:latin typeface="Roboto Thin"/>
                <a:ea typeface="Roboto Thin"/>
                <a:cs typeface="Roboto Thin"/>
                <a:sym typeface="Roboto Thin"/>
              </a:endParaRPr>
            </a:p>
          </p:txBody>
        </p:sp>
        <p:sp>
          <p:nvSpPr>
            <p:cNvPr id="461" name="Google Shape;461;p29"/>
            <p:cNvSpPr/>
            <p:nvPr/>
          </p:nvSpPr>
          <p:spPr>
            <a:xfrm>
              <a:off x="4540250" y="2323750"/>
              <a:ext cx="2990100" cy="642300"/>
            </a:xfrm>
            <a:prstGeom prst="rect">
              <a:avLst/>
            </a:prstGeom>
            <a:solidFill>
              <a:srgbClr val="FFFFFF"/>
            </a:solidFill>
            <a:ln>
              <a:noFill/>
            </a:ln>
          </p:spPr>
          <p:txBody>
            <a:bodyPr spcFirstLastPara="1" wrap="square" lIns="91425" tIns="91425" rIns="91425" bIns="91425" anchor="ctr" anchorCtr="0">
              <a:noAutofit/>
            </a:bodyPr>
            <a:lstStyle/>
            <a:p>
              <a:pPr marL="457200" marR="0" lvl="0" indent="-279400" algn="l" rtl="0">
                <a:lnSpc>
                  <a:spcPct val="115000"/>
                </a:lnSpc>
                <a:spcBef>
                  <a:spcPts val="0"/>
                </a:spcBef>
                <a:spcAft>
                  <a:spcPts val="0"/>
                </a:spcAft>
                <a:buClr>
                  <a:srgbClr val="BF9000"/>
                </a:buClr>
                <a:buSzPts val="800"/>
                <a:buFont typeface="Trebuchet MS"/>
                <a:buChar char="●"/>
              </a:pPr>
              <a:r>
                <a:rPr lang="en" sz="800" b="0" i="0" u="none" strike="noStrike" cap="none">
                  <a:solidFill>
                    <a:srgbClr val="BF9000"/>
                  </a:solidFill>
                  <a:latin typeface="Trebuchet MS"/>
                  <a:ea typeface="Trebuchet MS"/>
                  <a:cs typeface="Trebuchet MS"/>
                  <a:sym typeface="Trebuchet MS"/>
                </a:rPr>
                <a:t>Code Maintainability</a:t>
              </a:r>
              <a:endParaRPr sz="800" b="0" i="0" u="none" strike="noStrike" cap="none">
                <a:solidFill>
                  <a:srgbClr val="BF9000"/>
                </a:solidFill>
                <a:latin typeface="Trebuchet MS"/>
                <a:ea typeface="Trebuchet MS"/>
                <a:cs typeface="Trebuchet MS"/>
                <a:sym typeface="Trebuchet MS"/>
              </a:endParaRPr>
            </a:p>
            <a:p>
              <a:pPr marL="457200" marR="0" lvl="0" indent="-279400" algn="l" rtl="0">
                <a:lnSpc>
                  <a:spcPct val="115000"/>
                </a:lnSpc>
                <a:spcBef>
                  <a:spcPts val="0"/>
                </a:spcBef>
                <a:spcAft>
                  <a:spcPts val="0"/>
                </a:spcAft>
                <a:buClr>
                  <a:srgbClr val="BF9000"/>
                </a:buClr>
                <a:buSzPts val="800"/>
                <a:buFont typeface="Trebuchet MS"/>
                <a:buChar char="●"/>
              </a:pPr>
              <a:r>
                <a:rPr lang="en" sz="800" b="0" i="0" u="none" strike="noStrike" cap="none">
                  <a:solidFill>
                    <a:srgbClr val="BF9000"/>
                  </a:solidFill>
                  <a:latin typeface="Trebuchet MS"/>
                  <a:ea typeface="Trebuchet MS"/>
                  <a:cs typeface="Trebuchet MS"/>
                  <a:sym typeface="Trebuchet MS"/>
                </a:rPr>
                <a:t>Story commitment with velocity</a:t>
              </a:r>
              <a:endParaRPr sz="800" b="0" i="0" u="none" strike="noStrike" cap="none">
                <a:solidFill>
                  <a:srgbClr val="BF9000"/>
                </a:solidFill>
                <a:latin typeface="Trebuchet MS"/>
                <a:ea typeface="Trebuchet MS"/>
                <a:cs typeface="Trebuchet MS"/>
                <a:sym typeface="Trebuchet MS"/>
              </a:endParaRPr>
            </a:p>
          </p:txBody>
        </p:sp>
      </p:grpSp>
      <p:grpSp>
        <p:nvGrpSpPr>
          <p:cNvPr id="462" name="Google Shape;462;p29"/>
          <p:cNvGrpSpPr/>
          <p:nvPr/>
        </p:nvGrpSpPr>
        <p:grpSpPr>
          <a:xfrm>
            <a:off x="1211982" y="1702000"/>
            <a:ext cx="6292813" cy="643500"/>
            <a:chOff x="1593000" y="2322568"/>
            <a:chExt cx="5957975" cy="643500"/>
          </a:xfrm>
        </p:grpSpPr>
        <p:sp>
          <p:nvSpPr>
            <p:cNvPr id="463" name="Google Shape;463;p29"/>
            <p:cNvSpPr/>
            <p:nvPr/>
          </p:nvSpPr>
          <p:spPr>
            <a:xfrm>
              <a:off x="3728375" y="2322568"/>
              <a:ext cx="3822600" cy="6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9"/>
            <p:cNvSpPr/>
            <p:nvPr/>
          </p:nvSpPr>
          <p:spPr>
            <a:xfrm flipH="1">
              <a:off x="2283025" y="2322575"/>
              <a:ext cx="18444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F9000"/>
                </a:solidFill>
                <a:latin typeface="Arial"/>
                <a:ea typeface="Arial"/>
                <a:cs typeface="Arial"/>
                <a:sym typeface="Arial"/>
              </a:endParaRPr>
            </a:p>
          </p:txBody>
        </p:sp>
        <p:sp>
          <p:nvSpPr>
            <p:cNvPr id="465" name="Google Shape;465;p29"/>
            <p:cNvSpPr/>
            <p:nvPr/>
          </p:nvSpPr>
          <p:spPr>
            <a:xfrm rot="-5400000">
              <a:off x="3501574" y="1934671"/>
              <a:ext cx="643356" cy="1419149"/>
            </a:xfrm>
            <a:prstGeom prst="flowChartOffpageConnector">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F9000"/>
                </a:solidFill>
                <a:latin typeface="Arial"/>
                <a:ea typeface="Arial"/>
                <a:cs typeface="Arial"/>
                <a:sym typeface="Arial"/>
              </a:endParaRPr>
            </a:p>
          </p:txBody>
        </p:sp>
        <p:sp>
          <p:nvSpPr>
            <p:cNvPr id="466" name="Google Shape;466;p29"/>
            <p:cNvSpPr/>
            <p:nvPr/>
          </p:nvSpPr>
          <p:spPr>
            <a:xfrm>
              <a:off x="2342625" y="2399951"/>
              <a:ext cx="1940700" cy="4959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rgbClr val="FFFFFF"/>
                  </a:solidFill>
                  <a:latin typeface="Trebuchet MS"/>
                  <a:ea typeface="Trebuchet MS"/>
                  <a:cs typeface="Trebuchet MS"/>
                  <a:sym typeface="Trebuchet MS"/>
                </a:rPr>
                <a:t>What went well</a:t>
              </a:r>
              <a:endParaRPr sz="1200" b="0" i="0" u="none" strike="noStrike" cap="none">
                <a:solidFill>
                  <a:srgbClr val="FFFFFF"/>
                </a:solidFill>
                <a:latin typeface="Trebuchet MS"/>
                <a:ea typeface="Trebuchet MS"/>
                <a:cs typeface="Trebuchet MS"/>
                <a:sym typeface="Trebuchet MS"/>
              </a:endParaRPr>
            </a:p>
          </p:txBody>
        </p:sp>
        <p:sp>
          <p:nvSpPr>
            <p:cNvPr id="467" name="Google Shape;467;p29"/>
            <p:cNvSpPr/>
            <p:nvPr/>
          </p:nvSpPr>
          <p:spPr>
            <a:xfrm>
              <a:off x="1593000" y="2322568"/>
              <a:ext cx="690000" cy="642300"/>
            </a:xfrm>
            <a:prstGeom prst="rect">
              <a:avLst/>
            </a:prstGeom>
            <a:solidFill>
              <a:srgbClr val="BF9000"/>
            </a:solidFill>
            <a:ln>
              <a:noFill/>
            </a:ln>
            <a:effectLst>
              <a:outerShdw blurRad="71438" dist="28575" dir="2700000" algn="bl" rotWithShape="0">
                <a:srgbClr val="000000">
                  <a:alpha val="15686"/>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9"/>
            <p:cNvSpPr/>
            <p:nvPr/>
          </p:nvSpPr>
          <p:spPr>
            <a:xfrm>
              <a:off x="1593000" y="2322575"/>
              <a:ext cx="6900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Thin"/>
                  <a:ea typeface="Roboto Thin"/>
                  <a:cs typeface="Roboto Thin"/>
                  <a:sym typeface="Roboto Thin"/>
                </a:rPr>
                <a:t>01</a:t>
              </a:r>
              <a:endParaRPr sz="2000" b="0" i="0" u="none" strike="noStrike" cap="none">
                <a:solidFill>
                  <a:srgbClr val="FFFFFF"/>
                </a:solidFill>
                <a:latin typeface="Roboto Thin"/>
                <a:ea typeface="Roboto Thin"/>
                <a:cs typeface="Roboto Thin"/>
                <a:sym typeface="Roboto Thin"/>
              </a:endParaRPr>
            </a:p>
          </p:txBody>
        </p:sp>
        <p:sp>
          <p:nvSpPr>
            <p:cNvPr id="469" name="Google Shape;469;p29"/>
            <p:cNvSpPr/>
            <p:nvPr/>
          </p:nvSpPr>
          <p:spPr>
            <a:xfrm>
              <a:off x="4540250" y="2323750"/>
              <a:ext cx="2990100" cy="642300"/>
            </a:xfrm>
            <a:prstGeom prst="rect">
              <a:avLst/>
            </a:prstGeom>
            <a:solidFill>
              <a:srgbClr val="FFFFFF"/>
            </a:solidFill>
            <a:ln>
              <a:noFill/>
            </a:ln>
          </p:spPr>
          <p:txBody>
            <a:bodyPr spcFirstLastPara="1" wrap="square" lIns="91425" tIns="91425" rIns="91425" bIns="91425" anchor="ctr" anchorCtr="0">
              <a:noAutofit/>
            </a:bodyPr>
            <a:lstStyle/>
            <a:p>
              <a:pPr marL="457200" marR="0" lvl="0" indent="-279400" algn="l" rtl="0">
                <a:lnSpc>
                  <a:spcPct val="115000"/>
                </a:lnSpc>
                <a:spcBef>
                  <a:spcPts val="0"/>
                </a:spcBef>
                <a:spcAft>
                  <a:spcPts val="0"/>
                </a:spcAft>
                <a:buClr>
                  <a:srgbClr val="BF9000"/>
                </a:buClr>
                <a:buSzPts val="800"/>
                <a:buFont typeface="Trebuchet MS"/>
                <a:buChar char="●"/>
              </a:pPr>
              <a:r>
                <a:rPr lang="en" sz="800" b="0" i="0" u="none" strike="noStrike" cap="none">
                  <a:solidFill>
                    <a:srgbClr val="BF9000"/>
                  </a:solidFill>
                  <a:latin typeface="Trebuchet MS"/>
                  <a:ea typeface="Trebuchet MS"/>
                  <a:cs typeface="Trebuchet MS"/>
                  <a:sym typeface="Trebuchet MS"/>
                </a:rPr>
                <a:t>Deliverable deadlines</a:t>
              </a:r>
              <a:endParaRPr sz="800" b="0" i="0" u="none" strike="noStrike" cap="none">
                <a:solidFill>
                  <a:srgbClr val="BF9000"/>
                </a:solidFill>
                <a:latin typeface="Trebuchet MS"/>
                <a:ea typeface="Trebuchet MS"/>
                <a:cs typeface="Trebuchet MS"/>
                <a:sym typeface="Trebuchet MS"/>
              </a:endParaRPr>
            </a:p>
            <a:p>
              <a:pPr marL="457200" marR="0" lvl="0" indent="-279400" algn="l" rtl="0">
                <a:lnSpc>
                  <a:spcPct val="115000"/>
                </a:lnSpc>
                <a:spcBef>
                  <a:spcPts val="0"/>
                </a:spcBef>
                <a:spcAft>
                  <a:spcPts val="0"/>
                </a:spcAft>
                <a:buClr>
                  <a:srgbClr val="BF9000"/>
                </a:buClr>
                <a:buSzPts val="800"/>
                <a:buFont typeface="Trebuchet MS"/>
                <a:buChar char="●"/>
              </a:pPr>
              <a:r>
                <a:rPr lang="en" sz="800" b="0" i="0" u="none" strike="noStrike" cap="none">
                  <a:solidFill>
                    <a:srgbClr val="BF9000"/>
                  </a:solidFill>
                  <a:latin typeface="Trebuchet MS"/>
                  <a:ea typeface="Trebuchet MS"/>
                  <a:cs typeface="Trebuchet MS"/>
                  <a:sym typeface="Trebuchet MS"/>
                </a:rPr>
                <a:t>Talk distribution and scrum master resolving blockers</a:t>
              </a:r>
              <a:endParaRPr sz="800" b="0" i="0" u="none" strike="noStrike" cap="none">
                <a:solidFill>
                  <a:srgbClr val="BF9000"/>
                </a:solidFill>
                <a:latin typeface="Trebuchet MS"/>
                <a:ea typeface="Trebuchet MS"/>
                <a:cs typeface="Trebuchet MS"/>
                <a:sym typeface="Trebuchet M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73"/>
        <p:cNvGrpSpPr/>
        <p:nvPr/>
      </p:nvGrpSpPr>
      <p:grpSpPr>
        <a:xfrm>
          <a:off x="0" y="0"/>
          <a:ext cx="0" cy="0"/>
          <a:chOff x="0" y="0"/>
          <a:chExt cx="0" cy="0"/>
        </a:xfrm>
      </p:grpSpPr>
      <p:pic>
        <p:nvPicPr>
          <p:cNvPr id="474" name="Google Shape;474;p30"/>
          <p:cNvPicPr preferRelativeResize="0"/>
          <p:nvPr/>
        </p:nvPicPr>
        <p:blipFill rotWithShape="1">
          <a:blip r:embed="rId3">
            <a:alphaModFix/>
          </a:blip>
          <a:srcRect/>
          <a:stretch/>
        </p:blipFill>
        <p:spPr>
          <a:xfrm>
            <a:off x="2560875" y="913450"/>
            <a:ext cx="3862675" cy="3882476"/>
          </a:xfrm>
          <a:prstGeom prst="rect">
            <a:avLst/>
          </a:prstGeom>
          <a:noFill/>
          <a:ln w="9525" cap="flat" cmpd="sng">
            <a:solidFill>
              <a:schemeClr val="dk1"/>
            </a:solidFill>
            <a:prstDash val="solid"/>
            <a:round/>
            <a:headEnd type="none" w="sm" len="sm"/>
            <a:tailEnd type="none" w="sm" len="sm"/>
          </a:ln>
        </p:spPr>
      </p:pic>
      <p:sp>
        <p:nvSpPr>
          <p:cNvPr id="475" name="Google Shape;475;p30"/>
          <p:cNvSpPr/>
          <p:nvPr/>
        </p:nvSpPr>
        <p:spPr>
          <a:xfrm>
            <a:off x="2782275" y="411475"/>
            <a:ext cx="3447000" cy="624300"/>
          </a:xfrm>
          <a:prstGeom prst="rect">
            <a:avLst/>
          </a:prstGeom>
          <a:solidFill>
            <a:srgbClr val="FFF2CC"/>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7F6000"/>
                </a:solidFill>
                <a:latin typeface="Nunito ExtraBold"/>
                <a:ea typeface="Nunito ExtraBold"/>
                <a:cs typeface="Nunito ExtraBold"/>
                <a:sym typeface="Nunito ExtraBold"/>
              </a:rPr>
              <a:t>CONCLUSION</a:t>
            </a:r>
            <a:endParaRPr sz="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79"/>
        <p:cNvGrpSpPr/>
        <p:nvPr/>
      </p:nvGrpSpPr>
      <p:grpSpPr>
        <a:xfrm>
          <a:off x="0" y="0"/>
          <a:ext cx="0" cy="0"/>
          <a:chOff x="0" y="0"/>
          <a:chExt cx="0" cy="0"/>
        </a:xfrm>
      </p:grpSpPr>
      <p:sp>
        <p:nvSpPr>
          <p:cNvPr id="480" name="Google Shape;480;p31"/>
          <p:cNvSpPr txBox="1">
            <a:spLocks noGrp="1"/>
          </p:cNvSpPr>
          <p:nvPr>
            <p:ph type="title"/>
          </p:nvPr>
        </p:nvSpPr>
        <p:spPr>
          <a:xfrm>
            <a:off x="881800" y="487475"/>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400">
                <a:solidFill>
                  <a:srgbClr val="7F6000"/>
                </a:solidFill>
                <a:latin typeface="Nunito ExtraBold"/>
                <a:ea typeface="Nunito ExtraBold"/>
                <a:cs typeface="Nunito ExtraBold"/>
                <a:sym typeface="Nunito ExtraBold"/>
              </a:rPr>
              <a:t>CONCLUSION</a:t>
            </a:r>
            <a:endParaRPr sz="3400">
              <a:solidFill>
                <a:srgbClr val="7F6000"/>
              </a:solidFill>
              <a:latin typeface="Nunito ExtraBold"/>
              <a:ea typeface="Nunito ExtraBold"/>
              <a:cs typeface="Nunito ExtraBold"/>
              <a:sym typeface="Nunito ExtraBold"/>
            </a:endParaRPr>
          </a:p>
        </p:txBody>
      </p:sp>
      <p:cxnSp>
        <p:nvCxnSpPr>
          <p:cNvPr id="481" name="Google Shape;481;p31"/>
          <p:cNvCxnSpPr/>
          <p:nvPr/>
        </p:nvCxnSpPr>
        <p:spPr>
          <a:xfrm>
            <a:off x="1529601" y="1217525"/>
            <a:ext cx="6261300" cy="16800"/>
          </a:xfrm>
          <a:prstGeom prst="straightConnector1">
            <a:avLst/>
          </a:prstGeom>
          <a:noFill/>
          <a:ln w="38100" cap="flat" cmpd="sng">
            <a:solidFill>
              <a:srgbClr val="351C75"/>
            </a:solidFill>
            <a:prstDash val="solid"/>
            <a:round/>
            <a:headEnd type="none" w="sm" len="sm"/>
            <a:tailEnd type="none" w="sm" len="sm"/>
          </a:ln>
        </p:spPr>
      </p:cxnSp>
      <p:sp>
        <p:nvSpPr>
          <p:cNvPr id="482" name="Google Shape;482;p31"/>
          <p:cNvSpPr txBox="1">
            <a:spLocks noGrp="1"/>
          </p:cNvSpPr>
          <p:nvPr>
            <p:ph type="body" idx="1"/>
          </p:nvPr>
        </p:nvSpPr>
        <p:spPr>
          <a:xfrm>
            <a:off x="811150" y="1686075"/>
            <a:ext cx="3686100" cy="244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sz="1800" b="1" i="1">
                <a:solidFill>
                  <a:srgbClr val="BF9000"/>
                </a:solidFill>
                <a:latin typeface="Trebuchet MS"/>
                <a:ea typeface="Trebuchet MS"/>
                <a:cs typeface="Trebuchet MS"/>
                <a:sym typeface="Trebuchet MS"/>
              </a:rPr>
              <a:t>Application Recap:</a:t>
            </a:r>
            <a:endParaRPr sz="1800" b="1" i="1">
              <a:solidFill>
                <a:srgbClr val="BF9000"/>
              </a:solidFill>
              <a:latin typeface="Trebuchet MS"/>
              <a:ea typeface="Trebuchet MS"/>
              <a:cs typeface="Trebuchet MS"/>
              <a:sym typeface="Trebuchet MS"/>
            </a:endParaRPr>
          </a:p>
          <a:p>
            <a:pPr marL="457200" lvl="0" indent="-298450" algn="l" rtl="0">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Squander facilitates the waste materials of users.</a:t>
            </a:r>
            <a:endParaRPr sz="1100">
              <a:solidFill>
                <a:srgbClr val="BF9000"/>
              </a:solidFill>
              <a:latin typeface="Trebuchet MS"/>
              <a:ea typeface="Trebuchet MS"/>
              <a:cs typeface="Trebuchet MS"/>
              <a:sym typeface="Trebuchet MS"/>
            </a:endParaRPr>
          </a:p>
          <a:p>
            <a:pPr marL="457200" lvl="0" indent="-298450" algn="l" rtl="0">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Currently can specify cardboard, glass, metal, paper, plastic and miscellaneous trash. </a:t>
            </a:r>
            <a:endParaRPr sz="1100">
              <a:solidFill>
                <a:srgbClr val="BF9000"/>
              </a:solidFill>
              <a:latin typeface="Trebuchet MS"/>
              <a:ea typeface="Trebuchet MS"/>
              <a:cs typeface="Trebuchet MS"/>
              <a:sym typeface="Trebuchet MS"/>
            </a:endParaRPr>
          </a:p>
          <a:p>
            <a:pPr marL="457200" lvl="0" indent="-298450" algn="l" rtl="0">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Provides information about app, its use and </a:t>
            </a:r>
            <a:endParaRPr sz="1100">
              <a:solidFill>
                <a:srgbClr val="BF9000"/>
              </a:solidFill>
              <a:latin typeface="Trebuchet MS"/>
              <a:ea typeface="Trebuchet MS"/>
              <a:cs typeface="Trebuchet MS"/>
              <a:sym typeface="Trebuchet MS"/>
            </a:endParaRPr>
          </a:p>
          <a:p>
            <a:pPr marL="457200" lvl="0" indent="0" algn="l" rtl="0">
              <a:lnSpc>
                <a:spcPct val="115000"/>
              </a:lnSpc>
              <a:spcBef>
                <a:spcPts val="0"/>
              </a:spcBef>
              <a:spcAft>
                <a:spcPts val="0"/>
              </a:spcAft>
              <a:buSzPts val="1300"/>
              <a:buNone/>
            </a:pPr>
            <a:r>
              <a:rPr lang="en" sz="1100">
                <a:solidFill>
                  <a:srgbClr val="BF9000"/>
                </a:solidFill>
                <a:latin typeface="Trebuchet MS"/>
                <a:ea typeface="Trebuchet MS"/>
                <a:cs typeface="Trebuchet MS"/>
                <a:sym typeface="Trebuchet MS"/>
              </a:rPr>
              <a:t>Recycling links.</a:t>
            </a:r>
            <a:endParaRPr sz="1100">
              <a:solidFill>
                <a:srgbClr val="BF9000"/>
              </a:solidFill>
              <a:latin typeface="Trebuchet MS"/>
              <a:ea typeface="Trebuchet MS"/>
              <a:cs typeface="Trebuchet MS"/>
              <a:sym typeface="Trebuchet MS"/>
            </a:endParaRPr>
          </a:p>
          <a:p>
            <a:pPr marL="457200" lvl="0" indent="-298450" algn="l" rtl="0">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Provides: </a:t>
            </a:r>
            <a:endParaRPr sz="1100">
              <a:solidFill>
                <a:srgbClr val="BF9000"/>
              </a:solidFill>
              <a:latin typeface="Trebuchet MS"/>
              <a:ea typeface="Trebuchet MS"/>
              <a:cs typeface="Trebuchet MS"/>
              <a:sym typeface="Trebuchet MS"/>
            </a:endParaRPr>
          </a:p>
          <a:p>
            <a:pPr marL="914400" lvl="0" indent="-298450" algn="l" rtl="0">
              <a:lnSpc>
                <a:spcPct val="115000"/>
              </a:lnSpc>
              <a:spcBef>
                <a:spcPts val="0"/>
              </a:spcBef>
              <a:spcAft>
                <a:spcPts val="0"/>
              </a:spcAft>
              <a:buClr>
                <a:srgbClr val="BF9000"/>
              </a:buClr>
              <a:buSzPts val="1100"/>
              <a:buFont typeface="Trebuchet MS"/>
              <a:buAutoNum type="arabicPeriod"/>
            </a:pPr>
            <a:r>
              <a:rPr lang="en" sz="1100">
                <a:solidFill>
                  <a:srgbClr val="BF9000"/>
                </a:solidFill>
                <a:latin typeface="Trebuchet MS"/>
                <a:ea typeface="Trebuchet MS"/>
                <a:cs typeface="Trebuchet MS"/>
                <a:sym typeface="Trebuchet MS"/>
              </a:rPr>
              <a:t>Model results </a:t>
            </a:r>
            <a:endParaRPr sz="1100">
              <a:solidFill>
                <a:srgbClr val="BF9000"/>
              </a:solidFill>
              <a:latin typeface="Trebuchet MS"/>
              <a:ea typeface="Trebuchet MS"/>
              <a:cs typeface="Trebuchet MS"/>
              <a:sym typeface="Trebuchet MS"/>
            </a:endParaRPr>
          </a:p>
          <a:p>
            <a:pPr marL="914400" lvl="0" indent="-298450" algn="l" rtl="0">
              <a:lnSpc>
                <a:spcPct val="115000"/>
              </a:lnSpc>
              <a:spcBef>
                <a:spcPts val="0"/>
              </a:spcBef>
              <a:spcAft>
                <a:spcPts val="0"/>
              </a:spcAft>
              <a:buClr>
                <a:srgbClr val="BF9000"/>
              </a:buClr>
              <a:buSzPts val="1100"/>
              <a:buFont typeface="Trebuchet MS"/>
              <a:buAutoNum type="arabicPeriod"/>
            </a:pPr>
            <a:r>
              <a:rPr lang="en" sz="1100">
                <a:solidFill>
                  <a:srgbClr val="BF9000"/>
                </a:solidFill>
                <a:latin typeface="Trebuchet MS"/>
                <a:ea typeface="Trebuchet MS"/>
                <a:cs typeface="Trebuchet MS"/>
                <a:sym typeface="Trebuchet MS"/>
              </a:rPr>
              <a:t>Information on the wastage </a:t>
            </a:r>
            <a:endParaRPr sz="1100">
              <a:solidFill>
                <a:srgbClr val="BF9000"/>
              </a:solidFill>
              <a:latin typeface="Trebuchet MS"/>
              <a:ea typeface="Trebuchet MS"/>
              <a:cs typeface="Trebuchet MS"/>
              <a:sym typeface="Trebuchet MS"/>
            </a:endParaRPr>
          </a:p>
          <a:p>
            <a:pPr marL="914400" lvl="0" indent="-298450" algn="l" rtl="0">
              <a:lnSpc>
                <a:spcPct val="115000"/>
              </a:lnSpc>
              <a:spcBef>
                <a:spcPts val="0"/>
              </a:spcBef>
              <a:spcAft>
                <a:spcPts val="0"/>
              </a:spcAft>
              <a:buClr>
                <a:srgbClr val="BF9000"/>
              </a:buClr>
              <a:buSzPts val="1100"/>
              <a:buFont typeface="Trebuchet MS"/>
              <a:buAutoNum type="arabicPeriod"/>
            </a:pPr>
            <a:r>
              <a:rPr lang="en" sz="1100">
                <a:solidFill>
                  <a:srgbClr val="BF9000"/>
                </a:solidFill>
                <a:latin typeface="Trebuchet MS"/>
                <a:ea typeface="Trebuchet MS"/>
                <a:cs typeface="Trebuchet MS"/>
                <a:sym typeface="Trebuchet MS"/>
              </a:rPr>
              <a:t>Location of the nearest recycling factory </a:t>
            </a:r>
            <a:endParaRPr sz="1100">
              <a:solidFill>
                <a:srgbClr val="BF9000"/>
              </a:solidFill>
              <a:latin typeface="Trebuchet MS"/>
              <a:ea typeface="Trebuchet MS"/>
              <a:cs typeface="Trebuchet MS"/>
              <a:sym typeface="Trebuchet MS"/>
            </a:endParaRPr>
          </a:p>
        </p:txBody>
      </p:sp>
      <p:sp>
        <p:nvSpPr>
          <p:cNvPr id="483" name="Google Shape;483;p31"/>
          <p:cNvSpPr txBox="1">
            <a:spLocks noGrp="1"/>
          </p:cNvSpPr>
          <p:nvPr>
            <p:ph type="body" idx="2"/>
          </p:nvPr>
        </p:nvSpPr>
        <p:spPr>
          <a:xfrm>
            <a:off x="4638675" y="1686078"/>
            <a:ext cx="3686100" cy="244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en" sz="1800" b="1" i="1">
                <a:solidFill>
                  <a:srgbClr val="BF9000"/>
                </a:solidFill>
                <a:latin typeface="Trebuchet MS"/>
                <a:ea typeface="Trebuchet MS"/>
                <a:cs typeface="Trebuchet MS"/>
                <a:sym typeface="Trebuchet MS"/>
              </a:rPr>
              <a:t>Future Scope:</a:t>
            </a:r>
            <a:endParaRPr sz="1800" b="1" i="1">
              <a:solidFill>
                <a:srgbClr val="BF9000"/>
              </a:solidFill>
              <a:latin typeface="Trebuchet MS"/>
              <a:ea typeface="Trebuchet MS"/>
              <a:cs typeface="Trebuchet MS"/>
              <a:sym typeface="Trebuchet MS"/>
            </a:endParaRPr>
          </a:p>
          <a:p>
            <a:pPr marL="457200" lvl="0" indent="-298450" algn="l" rtl="0">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Improve model accuracy to detect more waste</a:t>
            </a:r>
            <a:endParaRPr sz="1100">
              <a:solidFill>
                <a:srgbClr val="BF9000"/>
              </a:solidFill>
              <a:latin typeface="Trebuchet MS"/>
              <a:ea typeface="Trebuchet MS"/>
              <a:cs typeface="Trebuchet MS"/>
              <a:sym typeface="Trebuchet MS"/>
            </a:endParaRPr>
          </a:p>
          <a:p>
            <a:pPr marL="0" lvl="0" indent="0" algn="l" rtl="0">
              <a:lnSpc>
                <a:spcPct val="115000"/>
              </a:lnSpc>
              <a:spcBef>
                <a:spcPts val="0"/>
              </a:spcBef>
              <a:spcAft>
                <a:spcPts val="0"/>
              </a:spcAft>
              <a:buSzPts val="1300"/>
              <a:buNone/>
            </a:pPr>
            <a:r>
              <a:rPr lang="en" sz="1100">
                <a:solidFill>
                  <a:srgbClr val="BF9000"/>
                </a:solidFill>
                <a:latin typeface="Trebuchet MS"/>
                <a:ea typeface="Trebuchet MS"/>
                <a:cs typeface="Trebuchet MS"/>
                <a:sym typeface="Trebuchet MS"/>
              </a:rPr>
              <a:t>           By increasing quantity of training data.</a:t>
            </a:r>
            <a:endParaRPr sz="1100">
              <a:solidFill>
                <a:srgbClr val="BF9000"/>
              </a:solidFill>
              <a:latin typeface="Trebuchet MS"/>
              <a:ea typeface="Trebuchet MS"/>
              <a:cs typeface="Trebuchet MS"/>
              <a:sym typeface="Trebuchet MS"/>
            </a:endParaRPr>
          </a:p>
          <a:p>
            <a:pPr marL="457200" lvl="0" indent="-298450" algn="l" rtl="0">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Implement inheritance learning, object </a:t>
            </a:r>
            <a:endParaRPr sz="1100">
              <a:solidFill>
                <a:srgbClr val="BF9000"/>
              </a:solidFill>
              <a:latin typeface="Trebuchet MS"/>
              <a:ea typeface="Trebuchet MS"/>
              <a:cs typeface="Trebuchet MS"/>
              <a:sym typeface="Trebuchet MS"/>
            </a:endParaRPr>
          </a:p>
          <a:p>
            <a:pPr marL="457200" lvl="0" indent="0" algn="l" rtl="0">
              <a:lnSpc>
                <a:spcPct val="115000"/>
              </a:lnSpc>
              <a:spcBef>
                <a:spcPts val="0"/>
              </a:spcBef>
              <a:spcAft>
                <a:spcPts val="0"/>
              </a:spcAft>
              <a:buSzPts val="1300"/>
              <a:buNone/>
            </a:pPr>
            <a:r>
              <a:rPr lang="en" sz="1100">
                <a:solidFill>
                  <a:srgbClr val="BF9000"/>
                </a:solidFill>
                <a:latin typeface="Trebuchet MS"/>
                <a:ea typeface="Trebuchet MS"/>
                <a:cs typeface="Trebuchet MS"/>
                <a:sym typeface="Trebuchet MS"/>
              </a:rPr>
              <a:t>segmentation and multiple object recognition.</a:t>
            </a:r>
            <a:endParaRPr sz="1100">
              <a:solidFill>
                <a:srgbClr val="BF9000"/>
              </a:solidFill>
              <a:latin typeface="Trebuchet MS"/>
              <a:ea typeface="Trebuchet MS"/>
              <a:cs typeface="Trebuchet MS"/>
              <a:sym typeface="Trebuchet MS"/>
            </a:endParaRPr>
          </a:p>
          <a:p>
            <a:pPr marL="457200" lvl="0" indent="-298450" algn="l" rtl="0">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Showing recycling locations nearest to user location.</a:t>
            </a:r>
            <a:endParaRPr sz="1100">
              <a:solidFill>
                <a:srgbClr val="BF9000"/>
              </a:solidFill>
              <a:latin typeface="Trebuchet MS"/>
              <a:ea typeface="Trebuchet MS"/>
              <a:cs typeface="Trebuchet MS"/>
              <a:sym typeface="Trebuchet MS"/>
            </a:endParaRPr>
          </a:p>
          <a:p>
            <a:pPr marL="457200" lvl="0" indent="-298450" algn="l" rtl="0">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Add more features to the application such as scheduling and environmental impact tracing. </a:t>
            </a:r>
            <a:endParaRPr sz="1100">
              <a:solidFill>
                <a:srgbClr val="BF9000"/>
              </a:solidFill>
              <a:latin typeface="Trebuchet MS"/>
              <a:ea typeface="Trebuchet MS"/>
              <a:cs typeface="Trebuchet MS"/>
              <a:sym typeface="Trebuchet MS"/>
            </a:endParaRPr>
          </a:p>
          <a:p>
            <a:pPr marL="457200" lvl="0" indent="-298450" algn="l" rtl="0">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Keeping track of users contribution towards</a:t>
            </a:r>
            <a:endParaRPr sz="1100">
              <a:solidFill>
                <a:srgbClr val="BF9000"/>
              </a:solidFill>
              <a:latin typeface="Trebuchet MS"/>
              <a:ea typeface="Trebuchet MS"/>
              <a:cs typeface="Trebuchet MS"/>
              <a:sym typeface="Trebuchet MS"/>
            </a:endParaRPr>
          </a:p>
          <a:p>
            <a:pPr marL="457200" lvl="0" indent="0" algn="l" rtl="0">
              <a:lnSpc>
                <a:spcPct val="115000"/>
              </a:lnSpc>
              <a:spcBef>
                <a:spcPts val="0"/>
              </a:spcBef>
              <a:spcAft>
                <a:spcPts val="0"/>
              </a:spcAft>
              <a:buSzPts val="1300"/>
              <a:buNone/>
            </a:pPr>
            <a:r>
              <a:rPr lang="en" sz="1100">
                <a:solidFill>
                  <a:srgbClr val="BF9000"/>
                </a:solidFill>
                <a:latin typeface="Trebuchet MS"/>
                <a:ea typeface="Trebuchet MS"/>
                <a:cs typeface="Trebuchet MS"/>
                <a:sym typeface="Trebuchet MS"/>
              </a:rPr>
              <a:t>waste recycling.</a:t>
            </a:r>
            <a:endParaRPr sz="1100">
              <a:solidFill>
                <a:srgbClr val="BF9000"/>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192"/>
        <p:cNvGrpSpPr/>
        <p:nvPr/>
      </p:nvGrpSpPr>
      <p:grpSpPr>
        <a:xfrm>
          <a:off x="0" y="0"/>
          <a:ext cx="0" cy="0"/>
          <a:chOff x="0" y="0"/>
          <a:chExt cx="0" cy="0"/>
        </a:xfrm>
      </p:grpSpPr>
      <p:pic>
        <p:nvPicPr>
          <p:cNvPr id="193" name="Google Shape;193;p4"/>
          <p:cNvPicPr preferRelativeResize="0"/>
          <p:nvPr/>
        </p:nvPicPr>
        <p:blipFill rotWithShape="1">
          <a:blip r:embed="rId3">
            <a:alphaModFix/>
          </a:blip>
          <a:srcRect/>
          <a:stretch/>
        </p:blipFill>
        <p:spPr>
          <a:xfrm>
            <a:off x="925425" y="651899"/>
            <a:ext cx="7384176" cy="4155250"/>
          </a:xfrm>
          <a:prstGeom prst="rect">
            <a:avLst/>
          </a:prstGeom>
          <a:noFill/>
          <a:ln w="9525" cap="flat" cmpd="sng">
            <a:solidFill>
              <a:srgbClr val="7D5F02"/>
            </a:solidFill>
            <a:prstDash val="solid"/>
            <a:round/>
            <a:headEnd type="none" w="sm" len="sm"/>
            <a:tailEnd type="none" w="sm" len="sm"/>
          </a:ln>
        </p:spPr>
      </p:pic>
      <p:sp>
        <p:nvSpPr>
          <p:cNvPr id="194" name="Google Shape;194;p4"/>
          <p:cNvSpPr/>
          <p:nvPr/>
        </p:nvSpPr>
        <p:spPr>
          <a:xfrm>
            <a:off x="1622275" y="342675"/>
            <a:ext cx="6039600" cy="779400"/>
          </a:xfrm>
          <a:prstGeom prst="rect">
            <a:avLst/>
          </a:prstGeom>
          <a:solidFill>
            <a:srgbClr val="FEF2CD"/>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0" i="0" u="none" strike="noStrike" cap="none">
                <a:solidFill>
                  <a:srgbClr val="7F6000"/>
                </a:solidFill>
                <a:latin typeface="Nunito ExtraBold"/>
                <a:ea typeface="Nunito ExtraBold"/>
                <a:cs typeface="Nunito ExtraBold"/>
                <a:sym typeface="Nunito ExtraBold"/>
              </a:rPr>
              <a:t>PROJECT OVERVIEW</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282E63"/>
            </a:gs>
            <a:gs pos="100000">
              <a:srgbClr val="7D85CA"/>
            </a:gs>
          </a:gsLst>
          <a:lin ang="16200000" scaled="0"/>
        </a:gradFill>
        <a:effectLst/>
      </p:bgPr>
    </p:bg>
    <p:spTree>
      <p:nvGrpSpPr>
        <p:cNvPr id="1" name="Shape 198"/>
        <p:cNvGrpSpPr/>
        <p:nvPr/>
      </p:nvGrpSpPr>
      <p:grpSpPr>
        <a:xfrm>
          <a:off x="0" y="0"/>
          <a:ext cx="0" cy="0"/>
          <a:chOff x="0" y="0"/>
          <a:chExt cx="0" cy="0"/>
        </a:xfrm>
      </p:grpSpPr>
      <p:sp>
        <p:nvSpPr>
          <p:cNvPr id="199" name="Google Shape;199;g158a1286a9c_1_0"/>
          <p:cNvSpPr txBox="1"/>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marR="0" lvl="0" indent="0" algn="ctr" rtl="0">
              <a:lnSpc>
                <a:spcPct val="100000"/>
              </a:lnSpc>
              <a:spcBef>
                <a:spcPts val="0"/>
              </a:spcBef>
              <a:spcAft>
                <a:spcPts val="0"/>
              </a:spcAft>
              <a:buClr>
                <a:schemeClr val="lt1"/>
              </a:buClr>
              <a:buSzPts val="3000"/>
              <a:buFont typeface="Nunito"/>
              <a:buNone/>
            </a:pPr>
            <a:r>
              <a:rPr lang="en" sz="3200" b="0" i="0" u="none" strike="noStrike" cap="none">
                <a:solidFill>
                  <a:srgbClr val="7F6000"/>
                </a:solidFill>
                <a:latin typeface="Nunito ExtraBold"/>
                <a:ea typeface="Nunito ExtraBold"/>
                <a:cs typeface="Nunito ExtraBold"/>
                <a:sym typeface="Nunito ExtraBold"/>
              </a:rPr>
              <a:t>PROBLEM STATEMENT</a:t>
            </a:r>
            <a:endParaRPr sz="1400" b="0" i="0" u="none" strike="noStrike" cap="none">
              <a:solidFill>
                <a:srgbClr val="000000"/>
              </a:solidFill>
              <a:latin typeface="Arial"/>
              <a:ea typeface="Arial"/>
              <a:cs typeface="Arial"/>
              <a:sym typeface="Arial"/>
            </a:endParaRPr>
          </a:p>
        </p:txBody>
      </p:sp>
      <p:cxnSp>
        <p:nvCxnSpPr>
          <p:cNvPr id="200" name="Google Shape;200;g158a1286a9c_1_0"/>
          <p:cNvCxnSpPr/>
          <p:nvPr/>
        </p:nvCxnSpPr>
        <p:spPr>
          <a:xfrm>
            <a:off x="1529601" y="1141325"/>
            <a:ext cx="6261300" cy="16800"/>
          </a:xfrm>
          <a:prstGeom prst="straightConnector1">
            <a:avLst/>
          </a:prstGeom>
          <a:noFill/>
          <a:ln w="38100" cap="flat" cmpd="sng">
            <a:solidFill>
              <a:srgbClr val="351C75"/>
            </a:solidFill>
            <a:prstDash val="solid"/>
            <a:round/>
            <a:headEnd type="none" w="sm" len="sm"/>
            <a:tailEnd type="none" w="sm" len="sm"/>
          </a:ln>
        </p:spPr>
      </p:cxnSp>
      <p:sp>
        <p:nvSpPr>
          <p:cNvPr id="201" name="Google Shape;201;g158a1286a9c_1_0"/>
          <p:cNvSpPr txBox="1"/>
          <p:nvPr/>
        </p:nvSpPr>
        <p:spPr>
          <a:xfrm>
            <a:off x="1384000" y="1464000"/>
            <a:ext cx="3920100" cy="2690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As the population is increasing the amount of waste produced is also increasing.</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The world produces 2.01 billion tons of urban solid waste yearly, with the United States being the highest producer of waste.</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Most of the waste produced remains unprocessed due to a lack of recycling knowledge.</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Squander app overcomes this problem by providing a way for waste recycling through a machine learning platform.</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Trebuchet MS"/>
              <a:ea typeface="Trebuchet MS"/>
              <a:cs typeface="Trebuchet MS"/>
              <a:sym typeface="Trebuchet MS"/>
            </a:endParaRPr>
          </a:p>
        </p:txBody>
      </p:sp>
      <p:pic>
        <p:nvPicPr>
          <p:cNvPr id="202" name="Google Shape;202;g158a1286a9c_1_0"/>
          <p:cNvPicPr preferRelativeResize="0"/>
          <p:nvPr/>
        </p:nvPicPr>
        <p:blipFill rotWithShape="1">
          <a:blip r:embed="rId3">
            <a:alphaModFix/>
          </a:blip>
          <a:srcRect/>
          <a:stretch/>
        </p:blipFill>
        <p:spPr>
          <a:xfrm>
            <a:off x="5304100" y="1474250"/>
            <a:ext cx="3168899" cy="226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206"/>
        <p:cNvGrpSpPr/>
        <p:nvPr/>
      </p:nvGrpSpPr>
      <p:grpSpPr>
        <a:xfrm>
          <a:off x="0" y="0"/>
          <a:ext cx="0" cy="0"/>
          <a:chOff x="0" y="0"/>
          <a:chExt cx="0" cy="0"/>
        </a:xfrm>
      </p:grpSpPr>
      <p:sp>
        <p:nvSpPr>
          <p:cNvPr id="207" name="Google Shape;207;p5"/>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200">
                <a:solidFill>
                  <a:srgbClr val="7F6000"/>
                </a:solidFill>
                <a:latin typeface="Nunito ExtraBold"/>
                <a:ea typeface="Nunito ExtraBold"/>
                <a:cs typeface="Nunito ExtraBold"/>
                <a:sym typeface="Nunito ExtraBold"/>
              </a:rPr>
              <a:t>PROJECT DESCRIPTION</a:t>
            </a:r>
            <a:endParaRPr sz="3200">
              <a:solidFill>
                <a:srgbClr val="7F6000"/>
              </a:solidFill>
              <a:latin typeface="Nunito ExtraBold"/>
              <a:ea typeface="Nunito ExtraBold"/>
              <a:cs typeface="Nunito ExtraBold"/>
              <a:sym typeface="Nunito ExtraBold"/>
            </a:endParaRPr>
          </a:p>
        </p:txBody>
      </p:sp>
      <p:cxnSp>
        <p:nvCxnSpPr>
          <p:cNvPr id="208" name="Google Shape;208;p5"/>
          <p:cNvCxnSpPr/>
          <p:nvPr/>
        </p:nvCxnSpPr>
        <p:spPr>
          <a:xfrm>
            <a:off x="1529601" y="1141325"/>
            <a:ext cx="6261300" cy="16800"/>
          </a:xfrm>
          <a:prstGeom prst="straightConnector1">
            <a:avLst/>
          </a:prstGeom>
          <a:noFill/>
          <a:ln w="38100" cap="flat" cmpd="sng">
            <a:solidFill>
              <a:srgbClr val="351C75"/>
            </a:solidFill>
            <a:prstDash val="solid"/>
            <a:round/>
            <a:headEnd type="none" w="sm" len="sm"/>
            <a:tailEnd type="none" w="sm" len="sm"/>
          </a:ln>
        </p:spPr>
      </p:cxnSp>
      <p:sp>
        <p:nvSpPr>
          <p:cNvPr id="209" name="Google Shape;209;p5"/>
          <p:cNvSpPr txBox="1"/>
          <p:nvPr/>
        </p:nvSpPr>
        <p:spPr>
          <a:xfrm>
            <a:off x="1118275" y="1301750"/>
            <a:ext cx="7049700" cy="331780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Squander app provides a complete solution to organize and plan the disposal of waste. It uses a machine learning algorithm to detect recyclable waste from images and provide proper disposal.</a:t>
            </a:r>
            <a:endParaRPr sz="1100" b="0" i="0" u="none" strike="noStrike" cap="none">
              <a:solidFill>
                <a:srgbClr val="BF9000"/>
              </a:solidFill>
              <a:latin typeface="Trebuchet MS"/>
              <a:ea typeface="Trebuchet MS"/>
              <a:cs typeface="Trebuchet MS"/>
              <a:sym typeface="Trebuchet MS"/>
            </a:endParaRPr>
          </a:p>
          <a:p>
            <a:pPr marL="457200" marR="0" lvl="0" indent="-298450" algn="l" rtl="0">
              <a:lnSpc>
                <a:spcPct val="150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What? </a:t>
            </a:r>
            <a:endParaRPr sz="1100" b="0" i="0" u="none" strike="noStrike" cap="none">
              <a:solidFill>
                <a:srgbClr val="BF9000"/>
              </a:solidFill>
              <a:latin typeface="Trebuchet MS"/>
              <a:ea typeface="Trebuchet MS"/>
              <a:cs typeface="Trebuchet MS"/>
              <a:sym typeface="Trebuchet MS"/>
            </a:endParaRPr>
          </a:p>
          <a:p>
            <a:pPr marL="914400" marR="0" lvl="0" indent="-298450" algn="l" rtl="0">
              <a:lnSpc>
                <a:spcPct val="115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 Image-based Waste detection mobile application </a:t>
            </a:r>
            <a:endParaRPr sz="1100" b="0" i="0" u="none" strike="noStrike" cap="none">
              <a:solidFill>
                <a:srgbClr val="BF9000"/>
              </a:solidFill>
              <a:latin typeface="Trebuchet MS"/>
              <a:ea typeface="Trebuchet MS"/>
              <a:cs typeface="Trebuchet MS"/>
              <a:sym typeface="Trebuchet MS"/>
            </a:endParaRPr>
          </a:p>
          <a:p>
            <a:pPr marL="91440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457200" marR="0" lvl="0" indent="-298450" algn="l" rtl="0">
              <a:lnSpc>
                <a:spcPct val="115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How? </a:t>
            </a:r>
            <a:endParaRPr sz="1100" b="0" i="0" u="none" strike="noStrike" cap="none">
              <a:solidFill>
                <a:srgbClr val="BF9000"/>
              </a:solidFill>
              <a:latin typeface="Trebuchet MS"/>
              <a:ea typeface="Trebuchet MS"/>
              <a:cs typeface="Trebuchet MS"/>
              <a:sym typeface="Trebuchet MS"/>
            </a:endParaRPr>
          </a:p>
          <a:p>
            <a:pPr marL="914400" marR="0" lvl="0" indent="-298450" algn="l" rtl="0">
              <a:lnSpc>
                <a:spcPct val="115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User image submission </a:t>
            </a:r>
            <a:endParaRPr sz="1100" b="0" i="0" u="none" strike="noStrike" cap="none">
              <a:solidFill>
                <a:srgbClr val="BF9000"/>
              </a:solidFill>
              <a:latin typeface="Trebuchet MS"/>
              <a:ea typeface="Trebuchet MS"/>
              <a:cs typeface="Trebuchet MS"/>
              <a:sym typeface="Trebuchet MS"/>
            </a:endParaRPr>
          </a:p>
          <a:p>
            <a:pPr marL="914400" marR="0" lvl="0" indent="-298450" algn="l" rtl="0">
              <a:lnSpc>
                <a:spcPct val="115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Trained machine learning-based model</a:t>
            </a:r>
            <a:endParaRPr sz="1100" b="0" i="0" u="none" strike="noStrike" cap="none">
              <a:solidFill>
                <a:srgbClr val="BF9000"/>
              </a:solidFill>
              <a:latin typeface="Trebuchet MS"/>
              <a:ea typeface="Trebuchet MS"/>
              <a:cs typeface="Trebuchet MS"/>
              <a:sym typeface="Trebuchet MS"/>
            </a:endParaRPr>
          </a:p>
          <a:p>
            <a:pPr marL="914400" marR="0" lvl="0" indent="-298450" algn="l" rtl="0">
              <a:lnSpc>
                <a:spcPct val="115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Results and information </a:t>
            </a:r>
            <a:endParaRPr sz="1100" b="0" i="0" u="none" strike="noStrike" cap="none">
              <a:solidFill>
                <a:srgbClr val="BF9000"/>
              </a:solidFill>
              <a:latin typeface="Trebuchet MS"/>
              <a:ea typeface="Trebuchet MS"/>
              <a:cs typeface="Trebuchet MS"/>
              <a:sym typeface="Trebuchet MS"/>
            </a:endParaRPr>
          </a:p>
          <a:p>
            <a:pPr marL="91440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457200" marR="0" lvl="0" indent="-298450" algn="l" rtl="0">
              <a:lnSpc>
                <a:spcPct val="115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Why? </a:t>
            </a:r>
            <a:endParaRPr sz="1100" b="0" i="0" u="none" strike="noStrike" cap="none">
              <a:solidFill>
                <a:srgbClr val="BF9000"/>
              </a:solidFill>
              <a:latin typeface="Trebuchet MS"/>
              <a:ea typeface="Trebuchet MS"/>
              <a:cs typeface="Trebuchet MS"/>
              <a:sym typeface="Trebuchet MS"/>
            </a:endParaRPr>
          </a:p>
          <a:p>
            <a:pPr marL="914400" marR="0" lvl="0" indent="-298450" algn="l" rtl="0">
              <a:lnSpc>
                <a:spcPct val="115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Image-based</a:t>
            </a:r>
            <a:endParaRPr sz="1100" b="0" i="0" u="none" strike="noStrike" cap="none">
              <a:solidFill>
                <a:srgbClr val="BF9000"/>
              </a:solidFill>
              <a:latin typeface="Trebuchet MS"/>
              <a:ea typeface="Trebuchet MS"/>
              <a:cs typeface="Trebuchet MS"/>
              <a:sym typeface="Trebuchet MS"/>
            </a:endParaRPr>
          </a:p>
          <a:p>
            <a:pPr marL="914400" marR="0" lvl="0" indent="-298450" algn="l" rtl="0">
              <a:lnSpc>
                <a:spcPct val="115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Easy tool to detect waste </a:t>
            </a:r>
            <a:endParaRPr sz="1100" b="0" i="0" u="none" strike="noStrike" cap="none">
              <a:solidFill>
                <a:srgbClr val="BF9000"/>
              </a:solidFill>
              <a:latin typeface="Trebuchet MS"/>
              <a:ea typeface="Trebuchet MS"/>
              <a:cs typeface="Trebuchet MS"/>
              <a:sym typeface="Trebuchet MS"/>
            </a:endParaRPr>
          </a:p>
          <a:p>
            <a:pPr marL="914400" marR="0" lvl="0" indent="-298450" algn="l" rtl="0">
              <a:lnSpc>
                <a:spcPct val="115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Simple steps to undergo </a:t>
            </a:r>
            <a:endParaRPr sz="1100" b="0" i="0" u="none" strike="noStrike" cap="none">
              <a:solidFill>
                <a:srgbClr val="BF9000"/>
              </a:solidFill>
              <a:latin typeface="Trebuchet MS"/>
              <a:ea typeface="Trebuchet MS"/>
              <a:cs typeface="Trebuchet MS"/>
              <a:sym typeface="Trebuchet MS"/>
            </a:endParaRPr>
          </a:p>
          <a:p>
            <a:pPr marL="914400" marR="0" lvl="0" indent="-298450" algn="l" rtl="0">
              <a:lnSpc>
                <a:spcPct val="115000"/>
              </a:lnSpc>
              <a:spcBef>
                <a:spcPts val="0"/>
              </a:spcBef>
              <a:spcAft>
                <a:spcPts val="0"/>
              </a:spcAft>
              <a:buClr>
                <a:srgbClr val="BF9000"/>
              </a:buClr>
              <a:buSzPts val="1100"/>
              <a:buFont typeface="Trebuchet MS"/>
              <a:buChar char="-"/>
            </a:pPr>
            <a:r>
              <a:rPr lang="en" sz="1100" b="0" i="0" u="none" strike="noStrike" cap="none">
                <a:solidFill>
                  <a:srgbClr val="BF9000"/>
                </a:solidFill>
                <a:latin typeface="Trebuchet MS"/>
                <a:ea typeface="Trebuchet MS"/>
                <a:cs typeface="Trebuchet MS"/>
                <a:sym typeface="Trebuchet MS"/>
              </a:rPr>
              <a:t>Nearest recycling location provided along with the rates and the options to schedule a pick</a:t>
            </a:r>
            <a:endParaRPr sz="2000" b="0" i="0" u="none" strike="noStrike" cap="none">
              <a:solidFill>
                <a:srgbClr val="BF9000"/>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213"/>
        <p:cNvGrpSpPr/>
        <p:nvPr/>
      </p:nvGrpSpPr>
      <p:grpSpPr>
        <a:xfrm>
          <a:off x="0" y="0"/>
          <a:ext cx="0" cy="0"/>
          <a:chOff x="0" y="0"/>
          <a:chExt cx="0" cy="0"/>
        </a:xfrm>
      </p:grpSpPr>
      <p:pic>
        <p:nvPicPr>
          <p:cNvPr id="214" name="Google Shape;214;p6"/>
          <p:cNvPicPr preferRelativeResize="0"/>
          <p:nvPr/>
        </p:nvPicPr>
        <p:blipFill rotWithShape="1">
          <a:blip r:embed="rId3">
            <a:alphaModFix/>
          </a:blip>
          <a:srcRect/>
          <a:stretch/>
        </p:blipFill>
        <p:spPr>
          <a:xfrm>
            <a:off x="1408175" y="795950"/>
            <a:ext cx="6195150" cy="3769126"/>
          </a:xfrm>
          <a:prstGeom prst="rect">
            <a:avLst/>
          </a:prstGeom>
          <a:noFill/>
          <a:ln>
            <a:noFill/>
          </a:ln>
        </p:spPr>
      </p:pic>
      <p:sp>
        <p:nvSpPr>
          <p:cNvPr id="215" name="Google Shape;215;p6"/>
          <p:cNvSpPr/>
          <p:nvPr/>
        </p:nvSpPr>
        <p:spPr>
          <a:xfrm>
            <a:off x="3073250" y="414225"/>
            <a:ext cx="2865000" cy="550800"/>
          </a:xfrm>
          <a:prstGeom prst="rect">
            <a:avLst/>
          </a:prstGeom>
          <a:solidFill>
            <a:srgbClr val="FFF2CC"/>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7F6000"/>
                </a:solidFill>
                <a:latin typeface="Nunito ExtraBold"/>
                <a:ea typeface="Nunito ExtraBold"/>
                <a:cs typeface="Nunito ExtraBold"/>
                <a:sym typeface="Nunito ExtraBold"/>
              </a:rPr>
              <a:t>PERSONA</a:t>
            </a:r>
            <a:endParaRPr sz="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219"/>
        <p:cNvGrpSpPr/>
        <p:nvPr/>
      </p:nvGrpSpPr>
      <p:grpSpPr>
        <a:xfrm>
          <a:off x="0" y="0"/>
          <a:ext cx="0" cy="0"/>
          <a:chOff x="0" y="0"/>
          <a:chExt cx="0" cy="0"/>
        </a:xfrm>
      </p:grpSpPr>
      <p:sp>
        <p:nvSpPr>
          <p:cNvPr id="220" name="Google Shape;220;p7"/>
          <p:cNvSpPr txBox="1">
            <a:spLocks noGrp="1"/>
          </p:cNvSpPr>
          <p:nvPr>
            <p:ph type="title"/>
          </p:nvPr>
        </p:nvSpPr>
        <p:spPr>
          <a:xfrm>
            <a:off x="718600" y="5408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b="1">
                <a:latin typeface="Trebuchet MS"/>
                <a:ea typeface="Trebuchet MS"/>
                <a:cs typeface="Trebuchet MS"/>
                <a:sym typeface="Trebuchet MS"/>
              </a:rPr>
              <a:t>Jill, the party host</a:t>
            </a:r>
            <a:endParaRPr b="1">
              <a:latin typeface="Trebuchet MS"/>
              <a:ea typeface="Trebuchet MS"/>
              <a:cs typeface="Trebuchet MS"/>
              <a:sym typeface="Trebuchet MS"/>
            </a:endParaRPr>
          </a:p>
        </p:txBody>
      </p:sp>
      <p:sp>
        <p:nvSpPr>
          <p:cNvPr id="221" name="Google Shape;221;p7"/>
          <p:cNvSpPr txBox="1"/>
          <p:nvPr/>
        </p:nvSpPr>
        <p:spPr>
          <a:xfrm>
            <a:off x="634725" y="1820050"/>
            <a:ext cx="7348500" cy="2554515"/>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Background Profile: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Jill, a 32-year-old. He is an organizer of a well-reputed company in the city. He has organized many big parties and is always busy with his job. He takes all the responsibility and his duties also include providing a good food service. He bets many clients, particularly for the food he provides. His organization is popular among the people Jill does many parties and he collected more food waste by the end of the party. Jill would like to know the waste identified from the image uploaded so that he can confirm the photo he uploaded was processable.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How can Squander help?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Jill being responsible for organizing the party. He wants to recycle all the waste by segregating in rightful manner and help the surrounding environment. He can use an application. Squander which provides his needs by showing the results of nearest recycling company location for all the food waste from his parties that happen wherever in the city. Squander makes an efficient and easiest way in someone’s life like Jill’s </a:t>
            </a:r>
            <a:endParaRPr sz="1100" b="0" i="0" u="none" strike="noStrike" cap="none">
              <a:solidFill>
                <a:srgbClr val="BF9000"/>
              </a:solidFill>
              <a:latin typeface="Trebuchet MS"/>
              <a:ea typeface="Trebuchet MS"/>
              <a:cs typeface="Trebuchet MS"/>
              <a:sym typeface="Trebuchet MS"/>
            </a:endParaRPr>
          </a:p>
        </p:txBody>
      </p:sp>
      <p:pic>
        <p:nvPicPr>
          <p:cNvPr id="222" name="Google Shape;222;p7"/>
          <p:cNvPicPr preferRelativeResize="0"/>
          <p:nvPr/>
        </p:nvPicPr>
        <p:blipFill rotWithShape="1">
          <a:blip r:embed="rId3">
            <a:alphaModFix/>
          </a:blip>
          <a:srcRect/>
          <a:stretch/>
        </p:blipFill>
        <p:spPr>
          <a:xfrm>
            <a:off x="5373804" y="540800"/>
            <a:ext cx="2454900" cy="1543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226"/>
        <p:cNvGrpSpPr/>
        <p:nvPr/>
      </p:nvGrpSpPr>
      <p:grpSpPr>
        <a:xfrm>
          <a:off x="0" y="0"/>
          <a:ext cx="0" cy="0"/>
          <a:chOff x="0" y="0"/>
          <a:chExt cx="0" cy="0"/>
        </a:xfrm>
      </p:grpSpPr>
      <p:sp>
        <p:nvSpPr>
          <p:cNvPr id="227" name="Google Shape;227;p8"/>
          <p:cNvSpPr txBox="1">
            <a:spLocks noGrp="1"/>
          </p:cNvSpPr>
          <p:nvPr>
            <p:ph type="title"/>
          </p:nvPr>
        </p:nvSpPr>
        <p:spPr>
          <a:xfrm>
            <a:off x="819150" y="5408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b="1">
                <a:latin typeface="Trebuchet MS"/>
                <a:ea typeface="Trebuchet MS"/>
                <a:cs typeface="Trebuchet MS"/>
                <a:sym typeface="Trebuchet MS"/>
              </a:rPr>
              <a:t>Simon, the mechanic</a:t>
            </a:r>
            <a:endParaRPr b="1">
              <a:latin typeface="Trebuchet MS"/>
              <a:ea typeface="Trebuchet MS"/>
              <a:cs typeface="Trebuchet MS"/>
              <a:sym typeface="Trebuchet MS"/>
            </a:endParaRPr>
          </a:p>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p:txBody>
      </p:sp>
      <p:sp>
        <p:nvSpPr>
          <p:cNvPr id="228" name="Google Shape;228;p8"/>
          <p:cNvSpPr txBox="1"/>
          <p:nvPr/>
        </p:nvSpPr>
        <p:spPr>
          <a:xfrm>
            <a:off x="819150" y="1744350"/>
            <a:ext cx="7352100" cy="2555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Background Profile: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Simon is a mechanic for ten years. His age is of 35 years. His jobs is to inspect and repair vehicles, machinery, and light trucks. And he is known for his good service providing for his customers. He works in an indoor garage. Simon’s culminated with metallic waste from his work and he wants to find a recycling location to recycle it and make some money from scrap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How can Squander help?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Simon can use the Squander application that helps him to find the nearest recycling company location for the waste to recycle from the comfort of his garage. This would allow him to find and provide easy access directly to the recycling company. He doesn’t have to worry about the waste and where to recycle it. Through Squander it makes his life easier.  </a:t>
            </a:r>
            <a:endParaRPr sz="1100" b="0" i="0" u="none" strike="noStrike" cap="none">
              <a:solidFill>
                <a:srgbClr val="BF9000"/>
              </a:solidFill>
              <a:latin typeface="Trebuchet MS"/>
              <a:ea typeface="Trebuchet MS"/>
              <a:cs typeface="Trebuchet MS"/>
              <a:sym typeface="Trebuchet MS"/>
            </a:endParaRPr>
          </a:p>
        </p:txBody>
      </p:sp>
      <p:pic>
        <p:nvPicPr>
          <p:cNvPr id="229" name="Google Shape;229;p8"/>
          <p:cNvPicPr preferRelativeResize="0"/>
          <p:nvPr/>
        </p:nvPicPr>
        <p:blipFill rotWithShape="1">
          <a:blip r:embed="rId3">
            <a:alphaModFix/>
          </a:blip>
          <a:srcRect/>
          <a:stretch/>
        </p:blipFill>
        <p:spPr>
          <a:xfrm>
            <a:off x="5596069" y="540800"/>
            <a:ext cx="2417301" cy="1611525"/>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1392</Words>
  <Application>Microsoft Office PowerPoint</Application>
  <PresentationFormat>On-screen Show (16:9)</PresentationFormat>
  <Paragraphs>197</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Nunito ExtraBold</vt:lpstr>
      <vt:lpstr>Trebuchet MS</vt:lpstr>
      <vt:lpstr>Arial</vt:lpstr>
      <vt:lpstr>Calibri</vt:lpstr>
      <vt:lpstr>Raleway ExtraBold</vt:lpstr>
      <vt:lpstr>Roboto Thin</vt:lpstr>
      <vt:lpstr>Nunito</vt:lpstr>
      <vt:lpstr>Shift</vt:lpstr>
      <vt:lpstr>SQUANDER</vt:lpstr>
      <vt:lpstr>AGENDA</vt:lpstr>
      <vt:lpstr>PowerPoint Presentation</vt:lpstr>
      <vt:lpstr>PowerPoint Presentation</vt:lpstr>
      <vt:lpstr>PowerPoint Presentation</vt:lpstr>
      <vt:lpstr>PROJECT DESCRIPTION</vt:lpstr>
      <vt:lpstr>PowerPoint Presentation</vt:lpstr>
      <vt:lpstr>Jill, the party host</vt:lpstr>
      <vt:lpstr>Simon, the mechanic  </vt:lpstr>
      <vt:lpstr>David, the retiree </vt:lpstr>
      <vt:lpstr>PowerPoint Presentation</vt:lpstr>
      <vt:lpstr>Recognition Model for Image Recognition of waste items  Model responds with confidence values on labels of recognized waste items  Results based on the waste items categorized with how many no of recyclable items found Quick and easy method for finding the nearest recycling companies location  Steps:  Uploading Image                 Find Nearby Location        Processing Image                                   Image Results </vt:lpstr>
      <vt:lpstr>PROJECT REQUIREMENTS</vt:lpstr>
      <vt:lpstr>TECHNOLOGIES USED</vt:lpstr>
      <vt:lpstr>PowerPoint Presentation</vt:lpstr>
      <vt:lpstr>SQUANDER ARCHITECTURE</vt:lpstr>
      <vt:lpstr>MACHINE LEARNING ALGORITHM</vt:lpstr>
      <vt:lpstr>Model: Classification</vt:lpstr>
      <vt:lpstr>MODEL EVALUATION</vt:lpstr>
      <vt:lpstr>PowerPoint Presentation</vt:lpstr>
      <vt:lpstr>REVIEW SPRINT IV</vt:lpstr>
      <vt:lpstr>SPRINT IV vs SPRINT V </vt:lpstr>
      <vt:lpstr>IMPROVEMENT</vt:lpstr>
      <vt:lpstr>PowerPoint Presentation</vt:lpstr>
      <vt:lpstr>USER STORIES &amp; ACCEPTANCE CRITERIA</vt:lpstr>
      <vt:lpstr>REVIEW SPRINT V</vt:lpstr>
      <vt:lpstr>FUTURE SPRINT(SPRINT VI)</vt:lpstr>
      <vt:lpstr>PRODUCT BACKLOG</vt:lpstr>
      <vt:lpstr>PowerPoint Presentation</vt:lpstr>
      <vt:lpstr>TEST CASES</vt:lpstr>
      <vt:lpstr>VELOCITY CHART</vt:lpstr>
      <vt:lpstr>PowerPoint Presentation</vt:lpstr>
      <vt:lpstr>App Screenshots</vt:lpstr>
      <vt:lpstr>Continue…</vt:lpstr>
      <vt:lpstr>PowerPoint Presentation</vt:lpstr>
      <vt:lpstr>RETROSPECTIVE</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SQUANDER</dc:title>
  <dc:creator>Aakansha Agarwala</dc:creator>
  <cp:lastModifiedBy>Aakansha Agarwala</cp:lastModifiedBy>
  <cp:revision>2</cp:revision>
  <dcterms:modified xsi:type="dcterms:W3CDTF">2022-09-29T02:16:30Z</dcterms:modified>
</cp:coreProperties>
</file>